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aleway"/>
      <p:regular r:id="rId25"/>
      <p:bold r:id="rId26"/>
      <p:italic r:id="rId27"/>
      <p:boldItalic r:id="rId28"/>
    </p:embeddedFont>
    <p:embeddedFont>
      <p:font typeface="Roboto"/>
      <p:regular r:id="rId29"/>
      <p:bold r:id="rId30"/>
      <p:italic r:id="rId31"/>
      <p:boldItalic r:id="rId32"/>
    </p:embeddedFont>
    <p:embeddedFont>
      <p:font typeface="Lato"/>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aleway-bold.fntdata"/><Relationship Id="rId25" Type="http://schemas.openxmlformats.org/officeDocument/2006/relationships/font" Target="fonts/Raleway-regular.fntdata"/><Relationship Id="rId28" Type="http://schemas.openxmlformats.org/officeDocument/2006/relationships/font" Target="fonts/Raleway-boldItalic.fntdata"/><Relationship Id="rId27" Type="http://schemas.openxmlformats.org/officeDocument/2006/relationships/font" Target="fonts/Raleway-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italic.fntdata"/><Relationship Id="rId30" Type="http://schemas.openxmlformats.org/officeDocument/2006/relationships/font" Target="fonts/Roboto-bold.fntdata"/><Relationship Id="rId11" Type="http://schemas.openxmlformats.org/officeDocument/2006/relationships/slide" Target="slides/slide6.xml"/><Relationship Id="rId33" Type="http://schemas.openxmlformats.org/officeDocument/2006/relationships/font" Target="fonts/Lato-regular.fntdata"/><Relationship Id="rId10" Type="http://schemas.openxmlformats.org/officeDocument/2006/relationships/slide" Target="slides/slide5.xml"/><Relationship Id="rId32" Type="http://schemas.openxmlformats.org/officeDocument/2006/relationships/font" Target="fonts/Roboto-boldItalic.fntdata"/><Relationship Id="rId13" Type="http://schemas.openxmlformats.org/officeDocument/2006/relationships/slide" Target="slides/slide8.xml"/><Relationship Id="rId35" Type="http://schemas.openxmlformats.org/officeDocument/2006/relationships/font" Target="fonts/Lato-italic.fntdata"/><Relationship Id="rId12" Type="http://schemas.openxmlformats.org/officeDocument/2006/relationships/slide" Target="slides/slide7.xml"/><Relationship Id="rId34" Type="http://schemas.openxmlformats.org/officeDocument/2006/relationships/font" Target="fonts/Lato-bold.fntdata"/><Relationship Id="rId15" Type="http://schemas.openxmlformats.org/officeDocument/2006/relationships/slide" Target="slides/slide10.xml"/><Relationship Id="rId14" Type="http://schemas.openxmlformats.org/officeDocument/2006/relationships/slide" Target="slides/slide9.xml"/><Relationship Id="rId36" Type="http://schemas.openxmlformats.org/officeDocument/2006/relationships/font" Target="fonts/La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b9a0b07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b9a0b07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Good day everyone and thank you for being here today.</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My name is Davide Nastri and I am an Agile consultant, I am here as a coach to help you in launching your new mobile application solution.</a:t>
            </a:r>
            <a:br>
              <a:rPr lang="en" sz="1150">
                <a:solidFill>
                  <a:srgbClr val="091E42"/>
                </a:solidFill>
                <a:highlight>
                  <a:schemeClr val="lt1"/>
                </a:highlight>
                <a:latin typeface="Roboto"/>
                <a:ea typeface="Roboto"/>
                <a:cs typeface="Roboto"/>
                <a:sym typeface="Roboto"/>
              </a:rPr>
            </a:b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I hope that we will remember today as the day that begun WorldVisitz’s Agile Transformation.</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(Change slide)</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101d6ce2c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101d6ce2c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have left this information from the case study as last because for me is the most important and will be the most powerful driver in WorldVisitz Agile transformation.</a:t>
            </a:r>
            <a:br>
              <a:rPr lang="en"/>
            </a:br>
            <a:r>
              <a:rPr lang="en"/>
              <a:t>Agile will transform a group of individuals that are working on separate tasks used to achieve a common goal in a single entity, a True Agile Team.</a:t>
            </a:r>
            <a:br>
              <a:rPr lang="en"/>
            </a:br>
            <a:r>
              <a:rPr lang="en"/>
              <a:t>An Agile Team is able to use its collective brainpower in </a:t>
            </a:r>
            <a:r>
              <a:rPr lang="en"/>
              <a:t>synergy</a:t>
            </a:r>
            <a:r>
              <a:rPr lang="en"/>
              <a:t> with the perks of each individual constituting it.</a:t>
            </a:r>
            <a:br>
              <a:rPr lang="en"/>
            </a:br>
            <a:r>
              <a:rPr lang="en"/>
              <a:t>Not only the final result will be better and appreciated by the customer but the team will be closer, stronger, happier.</a:t>
            </a:r>
            <a:br>
              <a:rPr lang="en"/>
            </a:br>
            <a:r>
              <a:rPr lang="en"/>
              <a:t>This can happen because</a:t>
            </a:r>
            <a:br>
              <a:rPr lang="en"/>
            </a:br>
            <a:r>
              <a:rPr lang="en"/>
              <a:t>(Read agile principle)</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e965474a9_3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e965474a9_3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hope you are curious and excited about diving into more details.</a:t>
            </a:r>
            <a:br>
              <a:rPr lang="en"/>
            </a:br>
            <a:r>
              <a:rPr lang="en"/>
              <a:t>How does Agile work?</a:t>
            </a:r>
            <a:br>
              <a:rPr lang="en"/>
            </a:br>
            <a:r>
              <a:rPr lang="en"/>
              <a:t>Which are its moving parts?</a:t>
            </a:r>
            <a:br>
              <a:rPr lang="en"/>
            </a:br>
            <a:r>
              <a:rPr lang="en"/>
              <a:t>Can we disassemble it?</a:t>
            </a:r>
            <a:br>
              <a:rPr lang="en"/>
            </a:br>
            <a:br>
              <a:rPr lang="en"/>
            </a:br>
            <a:r>
              <a:rPr lang="en"/>
              <a:t>Agile is constituted by several entities.</a:t>
            </a:r>
            <a:br>
              <a:rPr lang="en"/>
            </a:br>
            <a:br>
              <a:rPr lang="en"/>
            </a:br>
            <a:r>
              <a:rPr lang="en"/>
              <a:t>The frameworks are indeed some of the most important.</a:t>
            </a:r>
            <a:br>
              <a:rPr lang="en"/>
            </a:br>
            <a:r>
              <a:rPr lang="en"/>
              <a:t>Let’s analyze Agile Frameworks together.</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cb9a0b074_1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cb9a0b074_1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600"/>
              </a:spcAft>
              <a:buClr>
                <a:schemeClr val="dk1"/>
              </a:buClr>
              <a:buSzPts val="1100"/>
              <a:buFont typeface="Arial"/>
              <a:buNone/>
            </a:pPr>
            <a:r>
              <a:rPr lang="en" sz="1200">
                <a:solidFill>
                  <a:schemeClr val="dk1"/>
                </a:solidFill>
                <a:latin typeface="Raleway"/>
                <a:ea typeface="Raleway"/>
                <a:cs typeface="Raleway"/>
                <a:sym typeface="Raleway"/>
              </a:rPr>
              <a:t>Agile includes three principal frameworks</a:t>
            </a:r>
            <a:br>
              <a:rPr lang="en" sz="1200">
                <a:solidFill>
                  <a:schemeClr val="dk1"/>
                </a:solidFill>
                <a:latin typeface="Raleway"/>
                <a:ea typeface="Raleway"/>
                <a:cs typeface="Raleway"/>
                <a:sym typeface="Raleway"/>
              </a:rPr>
            </a:br>
            <a:r>
              <a:rPr lang="en" sz="1200">
                <a:solidFill>
                  <a:schemeClr val="dk1"/>
                </a:solidFill>
                <a:latin typeface="Raleway"/>
                <a:ea typeface="Raleway"/>
                <a:cs typeface="Raleway"/>
                <a:sym typeface="Raleway"/>
              </a:rPr>
              <a:t>(Read frameworks)</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723630543_1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723630543_1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SCRUM</a:t>
            </a:r>
            <a:r>
              <a:rPr lang="en" sz="1300">
                <a:solidFill>
                  <a:schemeClr val="dk1"/>
                </a:solidFill>
                <a:latin typeface="Lato"/>
                <a:ea typeface="Lato"/>
                <a:cs typeface="Lato"/>
                <a:sym typeface="Lato"/>
              </a:rPr>
              <a:t> was developed by Jeff Sutherland and Ken Schwaber in the early 90s.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simple terms, Scrum breaks down organisations into small, self-organising teams. These teams then break the features they’ve been tasked with delivering down into small, manageable items of work which they tackle in time-boxed iterations called sprints.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The most prescriptive of the three frameworks considered in this post, Scrum insists that teams comprise of three distinct roles – the Product Owner, the ScrumMaster and dev team members.</a:t>
            </a:r>
            <a:endParaRPr sz="1300">
              <a:solidFill>
                <a:schemeClr val="dk1"/>
              </a:solidFill>
              <a:latin typeface="Lato"/>
              <a:ea typeface="Lato"/>
              <a:cs typeface="Lato"/>
              <a:sym typeface="Lato"/>
            </a:endParaRPr>
          </a:p>
          <a:p>
            <a:pPr indent="0" lvl="0" marL="0" rtl="0" algn="l">
              <a:lnSpc>
                <a:spcPct val="115000"/>
              </a:lnSpc>
              <a:spcBef>
                <a:spcPts val="1600"/>
              </a:spcBef>
              <a:spcAft>
                <a:spcPts val="1600"/>
              </a:spcAft>
              <a:buClr>
                <a:schemeClr val="dk1"/>
              </a:buClr>
              <a:buSzPts val="1100"/>
              <a:buFont typeface="Arial"/>
              <a:buNone/>
            </a:pPr>
            <a:r>
              <a:rPr lang="en" sz="1300">
                <a:solidFill>
                  <a:schemeClr val="dk1"/>
                </a:solidFill>
                <a:latin typeface="Lato"/>
                <a:ea typeface="Lato"/>
                <a:cs typeface="Lato"/>
                <a:sym typeface="Lato"/>
              </a:rPr>
              <a:t>There are also four prescribed meetings in Scrum: the Sprint Planning Meeting, the Daily Stand Up, the Sprint Review and the Sprint Retrospective.</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101c8c477d_0_4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101c8c477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Kanban developed  as a subcomponent of the Toyota Production System and has its origins in these Lean and Just In Time (JIT) manufacturing processes.</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Kanban the workflow is visualised: work is broken down into small, discrete items and written on a card which is stuck to a board; the board has different columns and as the work progresses through different stages (e.g. ready, in progress, ready for review etc) the card is moved accordingly.</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In Kanban the number of items that can be in progress at any one time is strictly limited.</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The average time it takes to complete an item (sometimes called the ‘cycle time’) is tracked and optimised so that the process becomes as efficient and predictable as possible. The elimination of waste is paramount.</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1101c8c477d_0_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1101c8c477d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Lato"/>
                <a:ea typeface="Lato"/>
                <a:cs typeface="Lato"/>
                <a:sym typeface="Lato"/>
              </a:rPr>
              <a:t>XP is short for eXtreme Programming, a framework which focuses heavily on ensuring the quality of delivered software and which prescribes engineering solutions towards that end.</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An XP team (comprised of all who contribute to the project) engage in Release Planning and Iteration Planning. They work in very short development cycles so that changes requested by the customer (who works on-site with the team) can be incorporated frequently.</a:t>
            </a:r>
            <a:endParaRPr sz="1300">
              <a:solidFill>
                <a:schemeClr val="dk1"/>
              </a:solidFill>
              <a:latin typeface="Lato"/>
              <a:ea typeface="Lato"/>
              <a:cs typeface="Lato"/>
              <a:sym typeface="Lato"/>
            </a:endParaRPr>
          </a:p>
          <a:p>
            <a:pPr indent="0" lvl="0" marL="0" rtl="0" algn="l">
              <a:lnSpc>
                <a:spcPct val="115000"/>
              </a:lnSpc>
              <a:spcBef>
                <a:spcPts val="1600"/>
              </a:spcBef>
              <a:spcAft>
                <a:spcPts val="0"/>
              </a:spcAft>
              <a:buClr>
                <a:schemeClr val="dk1"/>
              </a:buClr>
              <a:buSzPts val="1100"/>
              <a:buFont typeface="Arial"/>
              <a:buNone/>
            </a:pPr>
            <a:r>
              <a:rPr lang="en" sz="1300">
                <a:solidFill>
                  <a:schemeClr val="dk1"/>
                </a:solidFill>
                <a:latin typeface="Lato"/>
                <a:ea typeface="Lato"/>
                <a:cs typeface="Lato"/>
                <a:sym typeface="Lato"/>
              </a:rPr>
              <a:t>Through more than a dozen core practices which include Test Driven Development, Customer Testing, Continuous Integration, Small Releases and Pair Programming, XP works towards a continuously improving, high quality product which can respond to changes in customer requirements.</a:t>
            </a:r>
            <a:endParaRPr sz="1300">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cb9a0b074_1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cb9a0b074_1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 this point I would imagine your question is…</a:t>
            </a:r>
            <a:br>
              <a:rPr lang="en"/>
            </a:br>
            <a:r>
              <a:rPr lang="en"/>
              <a:t>Ok, those frameworks are very interesting but…</a:t>
            </a:r>
            <a:br>
              <a:rPr lang="en"/>
            </a:br>
            <a:r>
              <a:rPr lang="en"/>
              <a:t>Which is the right solution for WorldVisitz?</a:t>
            </a:r>
            <a:br>
              <a:rPr lang="en"/>
            </a:br>
            <a:r>
              <a:rPr lang="en"/>
              <a:t>Well, everyone can clearly see on the screen my answer: Scrum.</a:t>
            </a:r>
            <a:br>
              <a:rPr lang="en"/>
            </a:br>
            <a:r>
              <a:rPr lang="en"/>
              <a:t>Allow me to explain why I took this decision analyzing 3 key business challenges that WorldVisitz is facing (change slide)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cb9a0b074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cb9a0b074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the slide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101d6ce2c2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101d6ce2c2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the slide</a:t>
            </a:r>
            <a:endParaRPr/>
          </a:p>
          <a:p>
            <a:pPr indent="0" lvl="0" marL="0" rtl="0" algn="l">
              <a:spcBef>
                <a:spcPts val="0"/>
              </a:spcBef>
              <a:spcAft>
                <a:spcPts val="0"/>
              </a:spcAft>
              <a:buNone/>
            </a:pPr>
            <a:br>
              <a:rPr lang="en"/>
            </a:br>
            <a:r>
              <a:rPr lang="en"/>
              <a:t>As you can see simply leveraging Scrum structure, tools or principles we can immediately grasp how those key business challenges will be immediately and impactively addressed.</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e965474a9_3_3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e965474a9_3_3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solidFill>
                  <a:schemeClr val="dk1"/>
                </a:solidFill>
                <a:latin typeface="Raleway"/>
                <a:ea typeface="Raleway"/>
                <a:cs typeface="Raleway"/>
                <a:sym typeface="Raleway"/>
              </a:rPr>
              <a:t>I promise this will be not only an exciting journey but also a very fruitful and rewarding one.</a:t>
            </a:r>
            <a:endParaRPr sz="2100">
              <a:solidFill>
                <a:schemeClr val="dk1"/>
              </a:solidFill>
              <a:latin typeface="Raleway"/>
              <a:ea typeface="Raleway"/>
              <a:cs typeface="Raleway"/>
              <a:sym typeface="Raleway"/>
            </a:endParaRPr>
          </a:p>
          <a:p>
            <a:pPr indent="0" lvl="0" marL="0" rtl="0" algn="l">
              <a:spcBef>
                <a:spcPts val="1000"/>
              </a:spcBef>
              <a:spcAft>
                <a:spcPts val="0"/>
              </a:spcAft>
              <a:buNone/>
            </a:pPr>
            <a:r>
              <a:rPr lang="en" sz="2100">
                <a:solidFill>
                  <a:schemeClr val="dk1"/>
                </a:solidFill>
                <a:latin typeface="Raleway"/>
                <a:ea typeface="Raleway"/>
                <a:cs typeface="Raleway"/>
                <a:sym typeface="Raleway"/>
              </a:rPr>
              <a:t>The results will bring not only a good and working product for WorldVisitz customers but also a better working life and relationships among the members of the Team.</a:t>
            </a:r>
            <a:br>
              <a:rPr lang="en" sz="2100">
                <a:solidFill>
                  <a:schemeClr val="dk1"/>
                </a:solidFill>
                <a:latin typeface="Raleway"/>
                <a:ea typeface="Raleway"/>
                <a:cs typeface="Raleway"/>
                <a:sym typeface="Raleway"/>
              </a:rPr>
            </a:br>
            <a:br>
              <a:rPr lang="en" sz="2100">
                <a:solidFill>
                  <a:schemeClr val="dk1"/>
                </a:solidFill>
                <a:latin typeface="Raleway"/>
                <a:ea typeface="Raleway"/>
                <a:cs typeface="Raleway"/>
                <a:sym typeface="Raleway"/>
              </a:rPr>
            </a:br>
            <a:r>
              <a:rPr lang="en" sz="2100">
                <a:solidFill>
                  <a:schemeClr val="dk1"/>
                </a:solidFill>
                <a:latin typeface="Raleway"/>
                <a:ea typeface="Raleway"/>
                <a:cs typeface="Raleway"/>
                <a:sym typeface="Raleway"/>
              </a:rPr>
              <a:t>Thanks for your time and your attention, I will be happy to answer any further questions.</a:t>
            </a:r>
            <a:endParaRPr sz="2100">
              <a:solidFill>
                <a:schemeClr val="dk1"/>
              </a:solidFill>
              <a:latin typeface="Raleway"/>
              <a:ea typeface="Raleway"/>
              <a:cs typeface="Raleway"/>
              <a:sym typeface="Raleway"/>
            </a:endParaRPr>
          </a:p>
          <a:p>
            <a:pPr indent="0" lvl="0" marL="0" rtl="0" algn="l">
              <a:spcBef>
                <a:spcPts val="1000"/>
              </a:spcBef>
              <a:spcAft>
                <a:spcPts val="1000"/>
              </a:spcAft>
              <a:buClr>
                <a:schemeClr val="dk1"/>
              </a:buClr>
              <a:buSzPts val="1100"/>
              <a:buFont typeface="Arial"/>
              <a:buNone/>
            </a:pPr>
            <a:r>
              <a:t/>
            </a:r>
            <a:endParaRPr sz="2100">
              <a:solidFill>
                <a:schemeClr val="dk1"/>
              </a:solidFill>
              <a:latin typeface="Raleway"/>
              <a:ea typeface="Raleway"/>
              <a:cs typeface="Raleway"/>
              <a:sym typeface="Raleway"/>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d5b15f0a3_5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d5b15f0a3_5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(Read slide)</a:t>
            </a: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Agile is an iterative approach to project management and software development that helps teams deliver value to their customers faster and with fewer headaches.</a:t>
            </a:r>
            <a:br>
              <a:rPr lang="en" sz="1150">
                <a:solidFill>
                  <a:srgbClr val="091E42"/>
                </a:solidFill>
                <a:highlight>
                  <a:schemeClr val="lt1"/>
                </a:highlight>
                <a:latin typeface="Roboto"/>
                <a:ea typeface="Roboto"/>
                <a:cs typeface="Roboto"/>
                <a:sym typeface="Roboto"/>
              </a:rPr>
            </a:br>
            <a:br>
              <a:rPr lang="en" sz="1150">
                <a:solidFill>
                  <a:srgbClr val="091E42"/>
                </a:solidFill>
                <a:highlight>
                  <a:schemeClr val="lt1"/>
                </a:highlight>
                <a:latin typeface="Roboto"/>
                <a:ea typeface="Roboto"/>
                <a:cs typeface="Roboto"/>
                <a:sym typeface="Roboto"/>
              </a:rPr>
            </a:br>
            <a:r>
              <a:rPr lang="en" sz="1150">
                <a:solidFill>
                  <a:srgbClr val="091E42"/>
                </a:solidFill>
                <a:highlight>
                  <a:schemeClr val="lt1"/>
                </a:highlight>
                <a:latin typeface="Roboto"/>
                <a:ea typeface="Roboto"/>
                <a:cs typeface="Roboto"/>
                <a:sym typeface="Roboto"/>
              </a:rPr>
              <a:t>Agile enables organizations to master continuous change, it permits them to flourish in a world that is increasingly volatile, uncertain, complex and ambiguous.</a:t>
            </a:r>
            <a:endParaRPr sz="1150">
              <a:solidFill>
                <a:srgbClr val="091E42"/>
              </a:solidFill>
              <a:highlight>
                <a:schemeClr val="lt1"/>
              </a:highlight>
              <a:latin typeface="Roboto"/>
              <a:ea typeface="Roboto"/>
              <a:cs typeface="Roboto"/>
              <a:sym typeface="Roboto"/>
            </a:endParaRPr>
          </a:p>
          <a:p>
            <a:pPr indent="0" lvl="0" marL="0" rtl="0" algn="l">
              <a:lnSpc>
                <a:spcPct val="115000"/>
              </a:lnSpc>
              <a:spcBef>
                <a:spcPts val="1600"/>
              </a:spcBef>
              <a:spcAft>
                <a:spcPts val="1600"/>
              </a:spcAft>
              <a:buClr>
                <a:schemeClr val="dk1"/>
              </a:buClr>
              <a:buSzPts val="1100"/>
              <a:buFont typeface="Arial"/>
              <a:buNone/>
            </a:pPr>
            <a:r>
              <a:rPr lang="en" sz="1150">
                <a:solidFill>
                  <a:srgbClr val="091E42"/>
                </a:solidFill>
                <a:highlight>
                  <a:schemeClr val="lt1"/>
                </a:highlight>
                <a:latin typeface="Roboto"/>
                <a:ea typeface="Roboto"/>
                <a:cs typeface="Roboto"/>
                <a:sym typeface="Roboto"/>
              </a:rPr>
              <a:t>Agile is really about thinking through how organizations can understand what’s going on in the environment that they’re in today, identify what uncertainty they’re facing, and figure out how they can adapt to that as they go along.</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1101c8c477d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1101c8c477d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950">
                <a:solidFill>
                  <a:srgbClr val="091E42"/>
                </a:solidFill>
                <a:highlight>
                  <a:schemeClr val="lt1"/>
                </a:highlight>
                <a:latin typeface="Roboto"/>
                <a:ea typeface="Roboto"/>
                <a:cs typeface="Roboto"/>
                <a:sym typeface="Roboto"/>
              </a:rPr>
              <a:t>I am pleased to read with you the Agile Manifesto.</a:t>
            </a: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(Read slide)</a:t>
            </a: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It is important to follow the Agile Manifesto Principles because they summarize easily the key behaviors that can lead to customer and team satisfaction.</a:t>
            </a:r>
            <a:br>
              <a:rPr lang="en" sz="950">
                <a:solidFill>
                  <a:srgbClr val="091E42"/>
                </a:solidFill>
                <a:highlight>
                  <a:schemeClr val="lt1"/>
                </a:highlight>
                <a:latin typeface="Roboto"/>
                <a:ea typeface="Roboto"/>
                <a:cs typeface="Roboto"/>
                <a:sym typeface="Roboto"/>
              </a:rPr>
            </a:br>
            <a:br>
              <a:rPr lang="en" sz="950">
                <a:solidFill>
                  <a:srgbClr val="091E42"/>
                </a:solidFill>
                <a:highlight>
                  <a:schemeClr val="lt1"/>
                </a:highlight>
                <a:latin typeface="Roboto"/>
                <a:ea typeface="Roboto"/>
                <a:cs typeface="Roboto"/>
                <a:sym typeface="Roboto"/>
              </a:rPr>
            </a:br>
            <a:r>
              <a:rPr lang="en" sz="950">
                <a:solidFill>
                  <a:srgbClr val="091E42"/>
                </a:solidFill>
                <a:highlight>
                  <a:schemeClr val="lt1"/>
                </a:highlight>
                <a:latin typeface="Roboto"/>
                <a:ea typeface="Roboto"/>
                <a:cs typeface="Roboto"/>
                <a:sym typeface="Roboto"/>
              </a:rPr>
              <a:t>Having the right group of individuals on your software team is vital to success. The best possible tools in the wrong hands are worthless. Perhaps even more important is how these individuals communicate with each other. The interactions between team members are what helps them to collaborate and solve any problems that arise.</a:t>
            </a:r>
            <a:endParaRPr>
              <a:solidFill>
                <a:schemeClr val="dk1"/>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d251bb473_0_6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d251bb473_0_6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Current way of working in WorldVisitz is Waterfall.</a:t>
            </a:r>
            <a:br>
              <a:rPr lang="en"/>
            </a:br>
            <a:r>
              <a:rPr lang="en"/>
              <a:t>Let’s briefly analyze which are the benefits of business agility over Waterfall to WorldVisitz.</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723630543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723630543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(Read and comment briefly the bullet points)</a:t>
            </a:r>
            <a:br>
              <a:rPr lang="en"/>
            </a:br>
            <a:r>
              <a:rPr lang="en"/>
              <a:t>Agile uses engineering principles in tackling a big and complex problem dividing it into smaller, simpler problems that become completed in an easier way.</a:t>
            </a:r>
            <a:br>
              <a:rPr lang="en"/>
            </a:br>
            <a:r>
              <a:rPr lang="en"/>
              <a:t>It also promotes a product mindset and has customer satisfaction in very high regard.</a:t>
            </a:r>
            <a:br>
              <a:rPr lang="en"/>
            </a:br>
            <a:r>
              <a:rPr lang="en"/>
              <a:t>Requirements are prepared daily because in the modern, kinetic, chaotic world requirements can also change daily.</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1101c8c477d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1101c8c477d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Agile allows and nurtures flexibility, pushes for continuous feedback, thrives in new requirements and in how to quickly adapt, build, test and deliver again.</a:t>
            </a:r>
            <a:br>
              <a:rPr lang="en">
                <a:solidFill>
                  <a:schemeClr val="dk1"/>
                </a:solidFill>
              </a:rPr>
            </a:br>
            <a:r>
              <a:rPr lang="en">
                <a:solidFill>
                  <a:schemeClr val="dk1"/>
                </a:solidFill>
              </a:rPr>
              <a:t>As a single living creature the agile team is independent, exposed to all the inputs and can therefore react harmonically with a strong choral push in the same direction.</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d814cf7d3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d814cf7d3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of the Agile key elements that will enable the success of the new project is improving application delivery.</a:t>
            </a:r>
            <a:br>
              <a:rPr lang="en"/>
            </a:br>
            <a:r>
              <a:rPr lang="en"/>
              <a:t>Let’s look at some practical examples…</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101d6ce2c2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101d6ce2c2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 the bullet point you can read the important elements I have extracted from WorldVisitz case study.</a:t>
            </a:r>
            <a:br>
              <a:rPr lang="en"/>
            </a:br>
            <a:r>
              <a:rPr lang="en"/>
              <a:t>The first one is </a:t>
            </a:r>
            <a:br>
              <a:rPr lang="en"/>
            </a:br>
            <a:r>
              <a:rPr lang="en"/>
              <a:t>(read bullet point)</a:t>
            </a:r>
            <a:br>
              <a:rPr lang="en"/>
            </a:br>
            <a:r>
              <a:rPr lang="en"/>
              <a:t>How can Agile help in solving this issue?</a:t>
            </a:r>
            <a:br>
              <a:rPr lang="en"/>
            </a:br>
            <a:r>
              <a:rPr lang="en"/>
              <a:t>Feedback.</a:t>
            </a:r>
            <a:br>
              <a:rPr lang="en"/>
            </a:br>
            <a:r>
              <a:rPr lang="en"/>
              <a:t>Feedback in every stage, at every step.</a:t>
            </a:r>
            <a:br>
              <a:rPr lang="en"/>
            </a:br>
            <a:r>
              <a:rPr lang="en"/>
              <a:t>Feedback that allows to fail early, rearrange and get iteratively closer and closer to perfection.</a:t>
            </a:r>
            <a:br>
              <a:rPr lang="en"/>
            </a:br>
            <a:r>
              <a:rPr lang="en"/>
              <a:t>Which is the main feedback?</a:t>
            </a:r>
            <a:br>
              <a:rPr lang="en"/>
            </a:br>
            <a:r>
              <a:rPr lang="en"/>
              <a:t>The customer’s.</a:t>
            </a:r>
            <a:br>
              <a:rPr lang="en"/>
            </a:br>
            <a:r>
              <a:rPr lang="en"/>
              <a:t>How can Agile get that feedback often and quickly?</a:t>
            </a:r>
            <a:br>
              <a:rPr lang="en"/>
            </a:br>
            <a:r>
              <a:rPr lang="en"/>
              <a:t>(read Agile principle)</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1101d6ce2c2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1101d6ce2c2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we have another excerpt by the case study.</a:t>
            </a:r>
            <a:br>
              <a:rPr lang="en"/>
            </a:br>
            <a:r>
              <a:rPr lang="en"/>
              <a:t>(read bullet point)</a:t>
            </a:r>
            <a:br>
              <a:rPr lang="en"/>
            </a:br>
            <a:r>
              <a:rPr lang="en"/>
              <a:t>When provided with freedom, motivated teams generate the most value for the customer.</a:t>
            </a:r>
            <a:endParaRPr/>
          </a:p>
          <a:p>
            <a:pPr indent="0" lvl="0" marL="0" rtl="0" algn="l">
              <a:spcBef>
                <a:spcPts val="0"/>
              </a:spcBef>
              <a:spcAft>
                <a:spcPts val="0"/>
              </a:spcAft>
              <a:buNone/>
            </a:pPr>
            <a:r>
              <a:rPr lang="en"/>
              <a:t>Agile fully </a:t>
            </a:r>
            <a:r>
              <a:rPr lang="en"/>
              <a:t>acknowledges</a:t>
            </a:r>
            <a:r>
              <a:rPr lang="en"/>
              <a:t> this fact and is a true propellent to push the teams efficiently to reach the Self-organizing status.</a:t>
            </a:r>
            <a:br>
              <a:rPr lang="en"/>
            </a:br>
            <a:r>
              <a:rPr lang="en"/>
              <a:t>(read agile principle)</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nSpc>
                <a:spcPct val="100000"/>
              </a:lnSpc>
              <a:spcBef>
                <a:spcPts val="0"/>
              </a:spcBef>
              <a:spcAft>
                <a:spcPts val="0"/>
              </a:spcAft>
              <a:buClr>
                <a:schemeClr val="lt1"/>
              </a:buClr>
              <a:buSzPts val="1800"/>
              <a:buNone/>
              <a:defRPr sz="1800">
                <a:solidFill>
                  <a:schemeClr val="lt1"/>
                </a:solidFill>
              </a:defRPr>
            </a:lvl2pPr>
            <a:lvl3pPr lvl="2" rtl="0">
              <a:lnSpc>
                <a:spcPct val="100000"/>
              </a:lnSpc>
              <a:spcBef>
                <a:spcPts val="0"/>
              </a:spcBef>
              <a:spcAft>
                <a:spcPts val="0"/>
              </a:spcAft>
              <a:buClr>
                <a:schemeClr val="lt1"/>
              </a:buClr>
              <a:buSzPts val="1800"/>
              <a:buNone/>
              <a:defRPr sz="1800">
                <a:solidFill>
                  <a:schemeClr val="lt1"/>
                </a:solidFill>
              </a:defRPr>
            </a:lvl3pPr>
            <a:lvl4pPr lvl="3" rtl="0">
              <a:lnSpc>
                <a:spcPct val="100000"/>
              </a:lnSpc>
              <a:spcBef>
                <a:spcPts val="0"/>
              </a:spcBef>
              <a:spcAft>
                <a:spcPts val="0"/>
              </a:spcAft>
              <a:buClr>
                <a:schemeClr val="lt1"/>
              </a:buClr>
              <a:buSzPts val="1800"/>
              <a:buNone/>
              <a:defRPr sz="1800">
                <a:solidFill>
                  <a:schemeClr val="lt1"/>
                </a:solidFill>
              </a:defRPr>
            </a:lvl4pPr>
            <a:lvl5pPr lvl="4" rtl="0">
              <a:lnSpc>
                <a:spcPct val="100000"/>
              </a:lnSpc>
              <a:spcBef>
                <a:spcPts val="0"/>
              </a:spcBef>
              <a:spcAft>
                <a:spcPts val="0"/>
              </a:spcAft>
              <a:buClr>
                <a:schemeClr val="lt1"/>
              </a:buClr>
              <a:buSzPts val="1800"/>
              <a:buNone/>
              <a:defRPr sz="1800">
                <a:solidFill>
                  <a:schemeClr val="lt1"/>
                </a:solidFill>
              </a:defRPr>
            </a:lvl5pPr>
            <a:lvl6pPr lvl="5" rtl="0">
              <a:lnSpc>
                <a:spcPct val="100000"/>
              </a:lnSpc>
              <a:spcBef>
                <a:spcPts val="0"/>
              </a:spcBef>
              <a:spcAft>
                <a:spcPts val="0"/>
              </a:spcAft>
              <a:buClr>
                <a:schemeClr val="lt1"/>
              </a:buClr>
              <a:buSzPts val="1800"/>
              <a:buNone/>
              <a:defRPr sz="1800">
                <a:solidFill>
                  <a:schemeClr val="lt1"/>
                </a:solidFill>
              </a:defRPr>
            </a:lvl6pPr>
            <a:lvl7pPr lvl="6" rtl="0">
              <a:lnSpc>
                <a:spcPct val="100000"/>
              </a:lnSpc>
              <a:spcBef>
                <a:spcPts val="0"/>
              </a:spcBef>
              <a:spcAft>
                <a:spcPts val="0"/>
              </a:spcAft>
              <a:buClr>
                <a:schemeClr val="lt1"/>
              </a:buClr>
              <a:buSzPts val="1800"/>
              <a:buNone/>
              <a:defRPr sz="1800">
                <a:solidFill>
                  <a:schemeClr val="lt1"/>
                </a:solidFill>
              </a:defRPr>
            </a:lvl7pPr>
            <a:lvl8pPr lvl="7" rtl="0">
              <a:lnSpc>
                <a:spcPct val="100000"/>
              </a:lnSpc>
              <a:spcBef>
                <a:spcPts val="0"/>
              </a:spcBef>
              <a:spcAft>
                <a:spcPts val="0"/>
              </a:spcAft>
              <a:buClr>
                <a:schemeClr val="lt1"/>
              </a:buClr>
              <a:buSzPts val="1800"/>
              <a:buNone/>
              <a:defRPr sz="1800">
                <a:solidFill>
                  <a:schemeClr val="lt1"/>
                </a:solidFill>
              </a:defRPr>
            </a:lvl8pPr>
            <a:lvl9pPr lvl="8" rtl="0">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rt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4800"/>
              <a:buNone/>
              <a:defRPr sz="4800">
                <a:solidFill>
                  <a:schemeClr val="lt1"/>
                </a:solidFill>
              </a:defRPr>
            </a:lvl2pPr>
            <a:lvl3pPr lvl="2" rtl="0" algn="ctr">
              <a:spcBef>
                <a:spcPts val="0"/>
              </a:spcBef>
              <a:spcAft>
                <a:spcPts val="0"/>
              </a:spcAft>
              <a:buClr>
                <a:schemeClr val="lt1"/>
              </a:buClr>
              <a:buSzPts val="4800"/>
              <a:buNone/>
              <a:defRPr sz="4800">
                <a:solidFill>
                  <a:schemeClr val="lt1"/>
                </a:solidFill>
              </a:defRPr>
            </a:lvl3pPr>
            <a:lvl4pPr lvl="3" rtl="0" algn="ctr">
              <a:spcBef>
                <a:spcPts val="0"/>
              </a:spcBef>
              <a:spcAft>
                <a:spcPts val="0"/>
              </a:spcAft>
              <a:buClr>
                <a:schemeClr val="lt1"/>
              </a:buClr>
              <a:buSzPts val="4800"/>
              <a:buNone/>
              <a:defRPr sz="4800">
                <a:solidFill>
                  <a:schemeClr val="lt1"/>
                </a:solidFill>
              </a:defRPr>
            </a:lvl4pPr>
            <a:lvl5pPr lvl="4" rtl="0" algn="ctr">
              <a:spcBef>
                <a:spcPts val="0"/>
              </a:spcBef>
              <a:spcAft>
                <a:spcPts val="0"/>
              </a:spcAft>
              <a:buClr>
                <a:schemeClr val="lt1"/>
              </a:buClr>
              <a:buSzPts val="4800"/>
              <a:buNone/>
              <a:defRPr sz="4800">
                <a:solidFill>
                  <a:schemeClr val="lt1"/>
                </a:solidFill>
              </a:defRPr>
            </a:lvl5pPr>
            <a:lvl6pPr lvl="5" rtl="0" algn="ctr">
              <a:spcBef>
                <a:spcPts val="0"/>
              </a:spcBef>
              <a:spcAft>
                <a:spcPts val="0"/>
              </a:spcAft>
              <a:buClr>
                <a:schemeClr val="lt1"/>
              </a:buClr>
              <a:buSzPts val="4800"/>
              <a:buNone/>
              <a:defRPr sz="4800">
                <a:solidFill>
                  <a:schemeClr val="lt1"/>
                </a:solidFill>
              </a:defRPr>
            </a:lvl6pPr>
            <a:lvl7pPr lvl="6" rtl="0" algn="ctr">
              <a:spcBef>
                <a:spcPts val="0"/>
              </a:spcBef>
              <a:spcAft>
                <a:spcPts val="0"/>
              </a:spcAft>
              <a:buClr>
                <a:schemeClr val="lt1"/>
              </a:buClr>
              <a:buSzPts val="4800"/>
              <a:buNone/>
              <a:defRPr sz="4800">
                <a:solidFill>
                  <a:schemeClr val="lt1"/>
                </a:solidFill>
              </a:defRPr>
            </a:lvl7pPr>
            <a:lvl8pPr lvl="7" rtl="0" algn="ctr">
              <a:spcBef>
                <a:spcPts val="0"/>
              </a:spcBef>
              <a:spcAft>
                <a:spcPts val="0"/>
              </a:spcAft>
              <a:buClr>
                <a:schemeClr val="lt1"/>
              </a:buClr>
              <a:buSzPts val="4800"/>
              <a:buNone/>
              <a:defRPr sz="4800">
                <a:solidFill>
                  <a:schemeClr val="lt1"/>
                </a:solidFill>
              </a:defRPr>
            </a:lvl8pPr>
            <a:lvl9pPr lvl="8" rtl="0"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rgbClr val="353535"/>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3600"/>
              <a:buNone/>
              <a:defRPr sz="3600">
                <a:solidFill>
                  <a:schemeClr val="dk1"/>
                </a:solidFill>
              </a:defRPr>
            </a:lvl1pPr>
            <a:lvl2pPr lvl="1" rtl="0" algn="ctr">
              <a:spcBef>
                <a:spcPts val="0"/>
              </a:spcBef>
              <a:spcAft>
                <a:spcPts val="0"/>
              </a:spcAft>
              <a:buClr>
                <a:schemeClr val="dk1"/>
              </a:buClr>
              <a:buSzPts val="3600"/>
              <a:buNone/>
              <a:defRPr sz="3600">
                <a:solidFill>
                  <a:schemeClr val="dk1"/>
                </a:solidFill>
              </a:defRPr>
            </a:lvl2pPr>
            <a:lvl3pPr lvl="2" rtl="0" algn="ctr">
              <a:spcBef>
                <a:spcPts val="0"/>
              </a:spcBef>
              <a:spcAft>
                <a:spcPts val="0"/>
              </a:spcAft>
              <a:buClr>
                <a:schemeClr val="dk1"/>
              </a:buClr>
              <a:buSzPts val="3600"/>
              <a:buNone/>
              <a:defRPr sz="3600">
                <a:solidFill>
                  <a:schemeClr val="dk1"/>
                </a:solidFill>
              </a:defRPr>
            </a:lvl3pPr>
            <a:lvl4pPr lvl="3" rtl="0" algn="ctr">
              <a:spcBef>
                <a:spcPts val="0"/>
              </a:spcBef>
              <a:spcAft>
                <a:spcPts val="0"/>
              </a:spcAft>
              <a:buClr>
                <a:schemeClr val="dk1"/>
              </a:buClr>
              <a:buSzPts val="3600"/>
              <a:buNone/>
              <a:defRPr sz="3600">
                <a:solidFill>
                  <a:schemeClr val="dk1"/>
                </a:solidFill>
              </a:defRPr>
            </a:lvl4pPr>
            <a:lvl5pPr lvl="4" rtl="0" algn="ctr">
              <a:spcBef>
                <a:spcPts val="0"/>
              </a:spcBef>
              <a:spcAft>
                <a:spcPts val="0"/>
              </a:spcAft>
              <a:buClr>
                <a:schemeClr val="dk1"/>
              </a:buClr>
              <a:buSzPts val="3600"/>
              <a:buNone/>
              <a:defRPr sz="3600">
                <a:solidFill>
                  <a:schemeClr val="dk1"/>
                </a:solidFill>
              </a:defRPr>
            </a:lvl5pPr>
            <a:lvl6pPr lvl="5" rtl="0" algn="ctr">
              <a:spcBef>
                <a:spcPts val="0"/>
              </a:spcBef>
              <a:spcAft>
                <a:spcPts val="0"/>
              </a:spcAft>
              <a:buClr>
                <a:schemeClr val="dk1"/>
              </a:buClr>
              <a:buSzPts val="3600"/>
              <a:buNone/>
              <a:defRPr sz="3600">
                <a:solidFill>
                  <a:schemeClr val="dk1"/>
                </a:solidFill>
              </a:defRPr>
            </a:lvl6pPr>
            <a:lvl7pPr lvl="6" rtl="0" algn="ctr">
              <a:spcBef>
                <a:spcPts val="0"/>
              </a:spcBef>
              <a:spcAft>
                <a:spcPts val="0"/>
              </a:spcAft>
              <a:buClr>
                <a:schemeClr val="dk1"/>
              </a:buClr>
              <a:buSzPts val="3600"/>
              <a:buNone/>
              <a:defRPr sz="3600">
                <a:solidFill>
                  <a:schemeClr val="dk1"/>
                </a:solidFill>
              </a:defRPr>
            </a:lvl7pPr>
            <a:lvl8pPr lvl="7" rtl="0" algn="ctr">
              <a:spcBef>
                <a:spcPts val="0"/>
              </a:spcBef>
              <a:spcAft>
                <a:spcPts val="0"/>
              </a:spcAft>
              <a:buClr>
                <a:schemeClr val="dk1"/>
              </a:buClr>
              <a:buSzPts val="3600"/>
              <a:buNone/>
              <a:defRPr sz="3600">
                <a:solidFill>
                  <a:schemeClr val="dk1"/>
                </a:solidFill>
              </a:defRPr>
            </a:lvl8pPr>
            <a:lvl9pPr lvl="8" rtl="0"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rt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Lato"/>
                <a:ea typeface="Lato"/>
                <a:cs typeface="Lato"/>
                <a:sym typeface="Lato"/>
              </a:defRPr>
            </a:lvl1pPr>
            <a:lvl2pPr lvl="1" rtl="0" algn="r">
              <a:buNone/>
              <a:defRPr sz="1000">
                <a:solidFill>
                  <a:schemeClr val="dk2"/>
                </a:solidFill>
                <a:latin typeface="Lato"/>
                <a:ea typeface="Lato"/>
                <a:cs typeface="Lato"/>
                <a:sym typeface="Lato"/>
              </a:defRPr>
            </a:lvl2pPr>
            <a:lvl3pPr lvl="2" rtl="0" algn="r">
              <a:buNone/>
              <a:defRPr sz="1000">
                <a:solidFill>
                  <a:schemeClr val="dk2"/>
                </a:solidFill>
                <a:latin typeface="Lato"/>
                <a:ea typeface="Lato"/>
                <a:cs typeface="Lato"/>
                <a:sym typeface="Lato"/>
              </a:defRPr>
            </a:lvl3pPr>
            <a:lvl4pPr lvl="3" rtl="0" algn="r">
              <a:buNone/>
              <a:defRPr sz="1000">
                <a:solidFill>
                  <a:schemeClr val="dk2"/>
                </a:solidFill>
                <a:latin typeface="Lato"/>
                <a:ea typeface="Lato"/>
                <a:cs typeface="Lato"/>
                <a:sym typeface="Lato"/>
              </a:defRPr>
            </a:lvl4pPr>
            <a:lvl5pPr lvl="4" rtl="0" algn="r">
              <a:buNone/>
              <a:defRPr sz="1000">
                <a:solidFill>
                  <a:schemeClr val="dk2"/>
                </a:solidFill>
                <a:latin typeface="Lato"/>
                <a:ea typeface="Lato"/>
                <a:cs typeface="Lato"/>
                <a:sym typeface="Lato"/>
              </a:defRPr>
            </a:lvl5pPr>
            <a:lvl6pPr lvl="5" rtl="0" algn="r">
              <a:buNone/>
              <a:defRPr sz="1000">
                <a:solidFill>
                  <a:schemeClr val="dk2"/>
                </a:solidFill>
                <a:latin typeface="Lato"/>
                <a:ea typeface="Lato"/>
                <a:cs typeface="Lato"/>
                <a:sym typeface="Lato"/>
              </a:defRPr>
            </a:lvl6pPr>
            <a:lvl7pPr lvl="6" rtl="0" algn="r">
              <a:buNone/>
              <a:defRPr sz="1000">
                <a:solidFill>
                  <a:schemeClr val="dk2"/>
                </a:solidFill>
                <a:latin typeface="Lato"/>
                <a:ea typeface="Lato"/>
                <a:cs typeface="Lato"/>
                <a:sym typeface="Lato"/>
              </a:defRPr>
            </a:lvl7pPr>
            <a:lvl8pPr lvl="7" rtl="0" algn="r">
              <a:buNone/>
              <a:defRPr sz="1000">
                <a:solidFill>
                  <a:schemeClr val="dk2"/>
                </a:solidFill>
                <a:latin typeface="Lato"/>
                <a:ea typeface="Lato"/>
                <a:cs typeface="Lato"/>
                <a:sym typeface="Lato"/>
              </a:defRPr>
            </a:lvl8pPr>
            <a:lvl9pPr lvl="8" rtl="0"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 Id="rId3" Type="http://schemas.openxmlformats.org/officeDocument/2006/relationships/image" Target="../media/image1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5.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1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2371725" y="630225"/>
            <a:ext cx="6331500" cy="154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WorldVisitz</a:t>
            </a:r>
            <a:endParaRPr/>
          </a:p>
          <a:p>
            <a:pPr indent="0" lvl="0" marL="0" rtl="0" algn="l">
              <a:spcBef>
                <a:spcPts val="0"/>
              </a:spcBef>
              <a:spcAft>
                <a:spcPts val="0"/>
              </a:spcAft>
              <a:buNone/>
            </a:pPr>
            <a:r>
              <a:rPr lang="en"/>
              <a:t>can benefit from Agile</a:t>
            </a:r>
            <a:endParaRPr/>
          </a:p>
        </p:txBody>
      </p:sp>
      <p:sp>
        <p:nvSpPr>
          <p:cNvPr id="73" name="Google Shape;73;p13"/>
          <p:cNvSpPr txBox="1"/>
          <p:nvPr>
            <p:ph idx="1" type="subTitle"/>
          </p:nvPr>
        </p:nvSpPr>
        <p:spPr>
          <a:xfrm>
            <a:off x="2390267" y="3238450"/>
            <a:ext cx="6331500" cy="1241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An Agile transition guide by Davide Nastri</a:t>
            </a:r>
            <a:endParaRPr b="1"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30" name="Shape 130"/>
        <p:cNvGrpSpPr/>
        <p:nvPr/>
      </p:nvGrpSpPr>
      <p:grpSpPr>
        <a:xfrm>
          <a:off x="0" y="0"/>
          <a:ext cx="0" cy="0"/>
          <a:chOff x="0" y="0"/>
          <a:chExt cx="0" cy="0"/>
        </a:xfrm>
      </p:grpSpPr>
      <p:pic>
        <p:nvPicPr>
          <p:cNvPr id="131" name="Google Shape;131;p22"/>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32" name="Google Shape;132;p22"/>
          <p:cNvSpPr txBox="1"/>
          <p:nvPr>
            <p:ph idx="4294967295" type="body"/>
          </p:nvPr>
        </p:nvSpPr>
        <p:spPr>
          <a:xfrm>
            <a:off x="706550" y="435075"/>
            <a:ext cx="6543000" cy="3273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Preferring one-on-one interviews and calls and isolating the onshore and offshore teams. Business people detached from developers by process, department and facility boundaries</a:t>
            </a:r>
            <a:endParaRPr b="1" sz="1300">
              <a:solidFill>
                <a:schemeClr val="dk1"/>
              </a:solidFill>
              <a:latin typeface="Raleway"/>
              <a:ea typeface="Raleway"/>
              <a:cs typeface="Raleway"/>
              <a:sym typeface="Raleway"/>
            </a:endParaRPr>
          </a:p>
          <a:p>
            <a:pPr indent="0" lvl="0" marL="0" rtl="0" algn="l">
              <a:spcBef>
                <a:spcPts val="1000"/>
              </a:spcBef>
              <a:spcAft>
                <a:spcPts val="0"/>
              </a:spcAft>
              <a:buClr>
                <a:schemeClr val="dk2"/>
              </a:buClr>
              <a:buSzPts val="1100"/>
              <a:buFont typeface="Arial"/>
              <a:buNone/>
            </a:pPr>
            <a:r>
              <a:rPr lang="en" sz="1200">
                <a:latin typeface="Raleway"/>
                <a:ea typeface="Raleway"/>
                <a:cs typeface="Raleway"/>
                <a:sym typeface="Raleway"/>
              </a:rPr>
              <a:t>Agile relies on cross-functional teams to make communication easier between the different stakeholders in the project. As the original text states, "</a:t>
            </a:r>
            <a:r>
              <a:rPr b="1" i="1" lang="en" sz="1200">
                <a:latin typeface="Raleway"/>
                <a:ea typeface="Raleway"/>
                <a:cs typeface="Raleway"/>
                <a:sym typeface="Raleway"/>
              </a:rPr>
              <a:t>Business people and developers must work together daily throughout the project</a:t>
            </a:r>
            <a:r>
              <a:rPr lang="en" sz="1200">
                <a:latin typeface="Raleway"/>
                <a:ea typeface="Raleway"/>
                <a:cs typeface="Raleway"/>
                <a:sym typeface="Raleway"/>
              </a:rPr>
              <a:t>".</a:t>
            </a:r>
            <a:endParaRPr sz="1200">
              <a:latin typeface="Raleway"/>
              <a:ea typeface="Raleway"/>
              <a:cs typeface="Raleway"/>
              <a:sym typeface="Raleway"/>
            </a:endParaRPr>
          </a:p>
          <a:p>
            <a:pPr indent="0" lvl="0" marL="0" rtl="0" algn="l">
              <a:spcBef>
                <a:spcPts val="1000"/>
              </a:spcBef>
              <a:spcAft>
                <a:spcPts val="1000"/>
              </a:spcAft>
              <a:buNone/>
            </a:pPr>
            <a:r>
              <a:t/>
            </a:r>
            <a:endParaRPr b="1" sz="1300">
              <a:solidFill>
                <a:schemeClr val="dk1"/>
              </a:solidFill>
              <a:latin typeface="Raleway"/>
              <a:ea typeface="Raleway"/>
              <a:cs typeface="Raleway"/>
              <a:sym typeface="Raleway"/>
            </a:endParaRPr>
          </a:p>
        </p:txBody>
      </p:sp>
      <p:pic>
        <p:nvPicPr>
          <p:cNvPr id="133" name="Google Shape;133;p22"/>
          <p:cNvPicPr preferRelativeResize="0"/>
          <p:nvPr/>
        </p:nvPicPr>
        <p:blipFill>
          <a:blip r:embed="rId4">
            <a:alphaModFix/>
          </a:blip>
          <a:stretch>
            <a:fillRect/>
          </a:stretch>
        </p:blipFill>
        <p:spPr>
          <a:xfrm>
            <a:off x="1370588" y="2118348"/>
            <a:ext cx="5627674" cy="2459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id="138" name="Google Shape;138;p23"/>
          <p:cNvPicPr preferRelativeResize="0"/>
          <p:nvPr/>
        </p:nvPicPr>
        <p:blipFill>
          <a:blip r:embed="rId3">
            <a:alphaModFix/>
          </a:blip>
          <a:stretch>
            <a:fillRect/>
          </a:stretch>
        </p:blipFill>
        <p:spPr>
          <a:xfrm>
            <a:off x="0" y="0"/>
            <a:ext cx="9145741" cy="5143500"/>
          </a:xfrm>
          <a:prstGeom prst="rect">
            <a:avLst/>
          </a:prstGeom>
          <a:noFill/>
          <a:ln>
            <a:noFill/>
          </a:ln>
        </p:spPr>
      </p:pic>
      <p:sp>
        <p:nvSpPr>
          <p:cNvPr id="139" name="Google Shape;139;p23"/>
          <p:cNvSpPr txBox="1"/>
          <p:nvPr/>
        </p:nvSpPr>
        <p:spPr>
          <a:xfrm>
            <a:off x="2873375" y="1190625"/>
            <a:ext cx="457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
        <p:nvSpPr>
          <p:cNvPr id="140" name="Google Shape;140;p23"/>
          <p:cNvSpPr txBox="1"/>
          <p:nvPr/>
        </p:nvSpPr>
        <p:spPr>
          <a:xfrm>
            <a:off x="3222650" y="808800"/>
            <a:ext cx="4572000" cy="67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200">
                <a:solidFill>
                  <a:schemeClr val="dk1"/>
                </a:solidFill>
                <a:latin typeface="Raleway"/>
                <a:ea typeface="Raleway"/>
                <a:cs typeface="Raleway"/>
                <a:sym typeface="Raleway"/>
              </a:rPr>
              <a:t>THE</a:t>
            </a:r>
            <a:endParaRPr b="1" sz="3200">
              <a:solidFill>
                <a:schemeClr val="dk1"/>
              </a:solidFill>
              <a:latin typeface="Raleway"/>
              <a:ea typeface="Raleway"/>
              <a:cs typeface="Raleway"/>
              <a:sym typeface="Raleway"/>
            </a:endParaRPr>
          </a:p>
        </p:txBody>
      </p:sp>
      <p:sp>
        <p:nvSpPr>
          <p:cNvPr id="141" name="Google Shape;141;p23"/>
          <p:cNvSpPr txBox="1"/>
          <p:nvPr/>
        </p:nvSpPr>
        <p:spPr>
          <a:xfrm>
            <a:off x="1957375" y="3873475"/>
            <a:ext cx="4572000" cy="78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3900">
                <a:solidFill>
                  <a:schemeClr val="dk1"/>
                </a:solidFill>
                <a:latin typeface="Lato"/>
                <a:ea typeface="Lato"/>
                <a:cs typeface="Lato"/>
                <a:sym typeface="Lato"/>
              </a:rPr>
              <a:t>FRAMEWORKS</a:t>
            </a:r>
            <a:endParaRPr b="1" sz="3900">
              <a:solidFill>
                <a:schemeClr val="dk1"/>
              </a:solidFill>
              <a:latin typeface="Lato"/>
              <a:ea typeface="Lato"/>
              <a:cs typeface="Lato"/>
              <a:sym typeface="La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45" name="Shape 145"/>
        <p:cNvGrpSpPr/>
        <p:nvPr/>
      </p:nvGrpSpPr>
      <p:grpSpPr>
        <a:xfrm>
          <a:off x="0" y="0"/>
          <a:ext cx="0" cy="0"/>
          <a:chOff x="0" y="0"/>
          <a:chExt cx="0" cy="0"/>
        </a:xfrm>
      </p:grpSpPr>
      <p:pic>
        <p:nvPicPr>
          <p:cNvPr id="146" name="Google Shape;146;p24"/>
          <p:cNvPicPr preferRelativeResize="0"/>
          <p:nvPr/>
        </p:nvPicPr>
        <p:blipFill>
          <a:blip r:embed="rId3">
            <a:alphaModFix/>
          </a:blip>
          <a:stretch>
            <a:fillRect/>
          </a:stretch>
        </p:blipFill>
        <p:spPr>
          <a:xfrm>
            <a:off x="2444700" y="162737"/>
            <a:ext cx="4254600" cy="4818038"/>
          </a:xfrm>
          <a:prstGeom prst="rect">
            <a:avLst/>
          </a:prstGeom>
          <a:noFill/>
          <a:ln>
            <a:noFill/>
          </a:ln>
        </p:spPr>
      </p:pic>
      <p:pic>
        <p:nvPicPr>
          <p:cNvPr descr="Piece of duct tape sticking a note to the slide" id="147" name="Google Shape;147;p24"/>
          <p:cNvPicPr preferRelativeResize="0"/>
          <p:nvPr/>
        </p:nvPicPr>
        <p:blipFill rotWithShape="1">
          <a:blip r:embed="rId4">
            <a:alphaModFix/>
          </a:blip>
          <a:srcRect b="10011" l="9244" r="2118" t="5926"/>
          <a:stretch/>
        </p:blipFill>
        <p:spPr>
          <a:xfrm rot="154828">
            <a:off x="3536000" y="147301"/>
            <a:ext cx="2072000" cy="736050"/>
          </a:xfrm>
          <a:prstGeom prst="rect">
            <a:avLst/>
          </a:prstGeom>
          <a:noFill/>
          <a:ln>
            <a:noFill/>
          </a:ln>
        </p:spPr>
      </p:pic>
      <p:sp>
        <p:nvSpPr>
          <p:cNvPr id="148" name="Google Shape;148;p24"/>
          <p:cNvSpPr txBox="1"/>
          <p:nvPr/>
        </p:nvSpPr>
        <p:spPr>
          <a:xfrm>
            <a:off x="2855550" y="687397"/>
            <a:ext cx="3432900" cy="762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3000">
                <a:solidFill>
                  <a:schemeClr val="lt2"/>
                </a:solidFill>
                <a:latin typeface="Raleway"/>
                <a:ea typeface="Raleway"/>
                <a:cs typeface="Raleway"/>
                <a:sym typeface="Raleway"/>
              </a:rPr>
              <a:t>Agile Umbrella</a:t>
            </a:r>
            <a:endParaRPr b="1" sz="3000">
              <a:solidFill>
                <a:schemeClr val="lt2"/>
              </a:solidFill>
              <a:latin typeface="Raleway"/>
              <a:ea typeface="Raleway"/>
              <a:cs typeface="Raleway"/>
              <a:sym typeface="Raleway"/>
            </a:endParaRPr>
          </a:p>
        </p:txBody>
      </p:sp>
      <p:sp>
        <p:nvSpPr>
          <p:cNvPr id="149" name="Google Shape;149;p24"/>
          <p:cNvSpPr txBox="1"/>
          <p:nvPr>
            <p:ph idx="4294967295" type="body"/>
          </p:nvPr>
        </p:nvSpPr>
        <p:spPr>
          <a:xfrm>
            <a:off x="2855550" y="1377480"/>
            <a:ext cx="34329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sz="1200">
              <a:latin typeface="Raleway"/>
              <a:ea typeface="Raleway"/>
              <a:cs typeface="Raleway"/>
              <a:sym typeface="Raleway"/>
            </a:endParaRPr>
          </a:p>
          <a:p>
            <a:pPr indent="-381000" lvl="0" marL="457200" marR="0" rtl="0" algn="l">
              <a:lnSpc>
                <a:spcPct val="115000"/>
              </a:lnSpc>
              <a:spcBef>
                <a:spcPts val="1600"/>
              </a:spcBef>
              <a:spcAft>
                <a:spcPts val="0"/>
              </a:spcAft>
              <a:buClr>
                <a:schemeClr val="dk1"/>
              </a:buClr>
              <a:buSzPts val="2400"/>
              <a:buFont typeface="Raleway"/>
              <a:buChar char="➔"/>
            </a:pPr>
            <a:r>
              <a:rPr b="1" lang="en" sz="2400">
                <a:solidFill>
                  <a:schemeClr val="dk1"/>
                </a:solidFill>
                <a:latin typeface="Raleway"/>
                <a:ea typeface="Raleway"/>
                <a:cs typeface="Raleway"/>
                <a:sym typeface="Raleway"/>
              </a:rPr>
              <a:t>Scrum</a:t>
            </a:r>
            <a:br>
              <a:rPr b="1" lang="en" sz="2400">
                <a:solidFill>
                  <a:schemeClr val="dk1"/>
                </a:solidFill>
                <a:latin typeface="Raleway"/>
                <a:ea typeface="Raleway"/>
                <a:cs typeface="Raleway"/>
                <a:sym typeface="Raleway"/>
              </a:rPr>
            </a:br>
            <a:endParaRPr b="1" sz="2400">
              <a:solidFill>
                <a:schemeClr val="dk1"/>
              </a:solidFill>
              <a:latin typeface="Raleway"/>
              <a:ea typeface="Raleway"/>
              <a:cs typeface="Raleway"/>
              <a:sym typeface="Raleway"/>
            </a:endParaRPr>
          </a:p>
          <a:p>
            <a:pPr indent="-381000" lvl="0" marL="457200" marR="0" rtl="0" algn="l">
              <a:lnSpc>
                <a:spcPct val="115000"/>
              </a:lnSpc>
              <a:spcBef>
                <a:spcPts val="1000"/>
              </a:spcBef>
              <a:spcAft>
                <a:spcPts val="0"/>
              </a:spcAft>
              <a:buClr>
                <a:schemeClr val="dk1"/>
              </a:buClr>
              <a:buSzPts val="2400"/>
              <a:buFont typeface="Raleway"/>
              <a:buChar char="➔"/>
            </a:pPr>
            <a:r>
              <a:rPr b="1" lang="en" sz="2400">
                <a:solidFill>
                  <a:schemeClr val="dk1"/>
                </a:solidFill>
                <a:latin typeface="Raleway"/>
                <a:ea typeface="Raleway"/>
                <a:cs typeface="Raleway"/>
                <a:sym typeface="Raleway"/>
              </a:rPr>
              <a:t>Kanban</a:t>
            </a:r>
            <a:br>
              <a:rPr lang="en" sz="2400">
                <a:latin typeface="Raleway"/>
                <a:ea typeface="Raleway"/>
                <a:cs typeface="Raleway"/>
                <a:sym typeface="Raleway"/>
              </a:rPr>
            </a:br>
            <a:endParaRPr sz="2200">
              <a:latin typeface="Raleway"/>
              <a:ea typeface="Raleway"/>
              <a:cs typeface="Raleway"/>
              <a:sym typeface="Raleway"/>
            </a:endParaRPr>
          </a:p>
          <a:p>
            <a:pPr indent="-368300" lvl="0" marL="457200" rtl="0" algn="l">
              <a:spcBef>
                <a:spcPts val="1000"/>
              </a:spcBef>
              <a:spcAft>
                <a:spcPts val="1000"/>
              </a:spcAft>
              <a:buClr>
                <a:schemeClr val="dk1"/>
              </a:buClr>
              <a:buSzPts val="2200"/>
              <a:buFont typeface="Raleway"/>
              <a:buChar char="➔"/>
            </a:pPr>
            <a:r>
              <a:rPr b="1" lang="en" sz="2400">
                <a:solidFill>
                  <a:schemeClr val="dk1"/>
                </a:solidFill>
                <a:latin typeface="Raleway"/>
                <a:ea typeface="Raleway"/>
                <a:cs typeface="Raleway"/>
                <a:sym typeface="Raleway"/>
              </a:rPr>
              <a:t>XP</a:t>
            </a:r>
            <a:br>
              <a:rPr lang="en" sz="2400">
                <a:latin typeface="Raleway"/>
                <a:ea typeface="Raleway"/>
                <a:cs typeface="Raleway"/>
                <a:sym typeface="Raleway"/>
              </a:rPr>
            </a:br>
            <a:endParaRPr sz="2200">
              <a:latin typeface="Raleway"/>
              <a:ea typeface="Raleway"/>
              <a:cs typeface="Raleway"/>
              <a:sym typeface="Raleway"/>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3" name="Shape 153"/>
        <p:cNvGrpSpPr/>
        <p:nvPr/>
      </p:nvGrpSpPr>
      <p:grpSpPr>
        <a:xfrm>
          <a:off x="0" y="0"/>
          <a:ext cx="0" cy="0"/>
          <a:chOff x="0" y="0"/>
          <a:chExt cx="0" cy="0"/>
        </a:xfrm>
      </p:grpSpPr>
      <p:sp>
        <p:nvSpPr>
          <p:cNvPr id="154" name="Google Shape;154;p25"/>
          <p:cNvSpPr txBox="1"/>
          <p:nvPr>
            <p:ph idx="1" type="body"/>
          </p:nvPr>
        </p:nvSpPr>
        <p:spPr>
          <a:xfrm>
            <a:off x="3732150" y="101575"/>
            <a:ext cx="1679700" cy="10794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Scrum</a:t>
            </a:r>
            <a:endParaRPr sz="2300">
              <a:solidFill>
                <a:srgbClr val="000000"/>
              </a:solidFill>
            </a:endParaRPr>
          </a:p>
        </p:txBody>
      </p:sp>
      <p:pic>
        <p:nvPicPr>
          <p:cNvPr id="155" name="Google Shape;155;p25"/>
          <p:cNvPicPr preferRelativeResize="0"/>
          <p:nvPr/>
        </p:nvPicPr>
        <p:blipFill>
          <a:blip r:embed="rId3">
            <a:alphaModFix/>
          </a:blip>
          <a:stretch>
            <a:fillRect/>
          </a:stretch>
        </p:blipFill>
        <p:spPr>
          <a:xfrm>
            <a:off x="892375" y="1186050"/>
            <a:ext cx="7359252" cy="367962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9" name="Shape 159"/>
        <p:cNvGrpSpPr/>
        <p:nvPr/>
      </p:nvGrpSpPr>
      <p:grpSpPr>
        <a:xfrm>
          <a:off x="0" y="0"/>
          <a:ext cx="0" cy="0"/>
          <a:chOff x="0" y="0"/>
          <a:chExt cx="0" cy="0"/>
        </a:xfrm>
      </p:grpSpPr>
      <p:sp>
        <p:nvSpPr>
          <p:cNvPr id="160" name="Google Shape;160;p26"/>
          <p:cNvSpPr txBox="1"/>
          <p:nvPr>
            <p:ph idx="1" type="body"/>
          </p:nvPr>
        </p:nvSpPr>
        <p:spPr>
          <a:xfrm>
            <a:off x="3610350" y="301625"/>
            <a:ext cx="1923300" cy="5079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Kanban</a:t>
            </a:r>
            <a:endParaRPr sz="2300">
              <a:solidFill>
                <a:srgbClr val="000000"/>
              </a:solidFill>
            </a:endParaRPr>
          </a:p>
        </p:txBody>
      </p:sp>
      <p:pic>
        <p:nvPicPr>
          <p:cNvPr id="161" name="Google Shape;161;p26"/>
          <p:cNvPicPr preferRelativeResize="0"/>
          <p:nvPr/>
        </p:nvPicPr>
        <p:blipFill>
          <a:blip r:embed="rId3">
            <a:alphaModFix/>
          </a:blip>
          <a:stretch>
            <a:fillRect/>
          </a:stretch>
        </p:blipFill>
        <p:spPr>
          <a:xfrm>
            <a:off x="1729575" y="761900"/>
            <a:ext cx="5684850" cy="40931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65" name="Shape 165"/>
        <p:cNvGrpSpPr/>
        <p:nvPr/>
      </p:nvGrpSpPr>
      <p:grpSpPr>
        <a:xfrm>
          <a:off x="0" y="0"/>
          <a:ext cx="0" cy="0"/>
          <a:chOff x="0" y="0"/>
          <a:chExt cx="0" cy="0"/>
        </a:xfrm>
      </p:grpSpPr>
      <p:sp>
        <p:nvSpPr>
          <p:cNvPr id="166" name="Google Shape;166;p27"/>
          <p:cNvSpPr txBox="1"/>
          <p:nvPr>
            <p:ph idx="1" type="body"/>
          </p:nvPr>
        </p:nvSpPr>
        <p:spPr>
          <a:xfrm>
            <a:off x="4150350" y="342925"/>
            <a:ext cx="843300" cy="547800"/>
          </a:xfrm>
          <a:prstGeom prst="rect">
            <a:avLst/>
          </a:prstGeom>
        </p:spPr>
        <p:txBody>
          <a:bodyPr anchorCtr="0" anchor="ctr" bIns="91425" lIns="91425" spcFirstLastPara="1" rIns="91425" wrap="square" tIns="91425">
            <a:noAutofit/>
          </a:bodyPr>
          <a:lstStyle/>
          <a:p>
            <a:pPr indent="0" lvl="0" marL="0" rtl="0" algn="l">
              <a:spcBef>
                <a:spcPts val="0"/>
              </a:spcBef>
              <a:spcAft>
                <a:spcPts val="1600"/>
              </a:spcAft>
              <a:buNone/>
            </a:pPr>
            <a:r>
              <a:rPr b="1" lang="en" sz="4000">
                <a:solidFill>
                  <a:schemeClr val="dk1"/>
                </a:solidFill>
              </a:rPr>
              <a:t>XP</a:t>
            </a:r>
            <a:endParaRPr sz="2300">
              <a:solidFill>
                <a:srgbClr val="000000"/>
              </a:solidFill>
            </a:endParaRPr>
          </a:p>
        </p:txBody>
      </p:sp>
      <p:pic>
        <p:nvPicPr>
          <p:cNvPr id="167" name="Google Shape;167;p27"/>
          <p:cNvPicPr preferRelativeResize="0"/>
          <p:nvPr/>
        </p:nvPicPr>
        <p:blipFill>
          <a:blip r:embed="rId3">
            <a:alphaModFix/>
          </a:blip>
          <a:stretch>
            <a:fillRect/>
          </a:stretch>
        </p:blipFill>
        <p:spPr>
          <a:xfrm>
            <a:off x="2304363" y="779175"/>
            <a:ext cx="4535274" cy="416489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283103" y="712141"/>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300"/>
              <a:t>The recommended framework for WorldVisitz is</a:t>
            </a:r>
            <a:endParaRPr b="0" sz="2300"/>
          </a:p>
          <a:p>
            <a:pPr indent="0" lvl="0" marL="0" rtl="0" algn="l">
              <a:spcBef>
                <a:spcPts val="1600"/>
              </a:spcBef>
              <a:spcAft>
                <a:spcPts val="1000"/>
              </a:spcAft>
              <a:buNone/>
            </a:pPr>
            <a:r>
              <a:rPr lang="en" sz="12300">
                <a:solidFill>
                  <a:schemeClr val="accent5"/>
                </a:solidFill>
              </a:rPr>
              <a:t>Scrum</a:t>
            </a:r>
            <a:endParaRPr sz="12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T</a:t>
            </a:r>
            <a:r>
              <a:rPr lang="en" sz="3200"/>
              <a:t>hree key business challenges WorldVisitz is facing</a:t>
            </a:r>
            <a:endParaRPr sz="3200"/>
          </a:p>
        </p:txBody>
      </p:sp>
      <p:sp>
        <p:nvSpPr>
          <p:cNvPr id="178" name="Google Shape;178;p29"/>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9"/>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9"/>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9"/>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Requirements and product planning are conducted upfront</a:t>
            </a:r>
            <a:endParaRPr b="0" sz="1400">
              <a:solidFill>
                <a:schemeClr val="lt1"/>
              </a:solidFill>
            </a:endParaRPr>
          </a:p>
        </p:txBody>
      </p:sp>
      <p:sp>
        <p:nvSpPr>
          <p:cNvPr id="182" name="Google Shape;182;p29"/>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Customer feedback is received late</a:t>
            </a:r>
            <a:endParaRPr sz="2100">
              <a:solidFill>
                <a:schemeClr val="lt1"/>
              </a:solidFill>
            </a:endParaRPr>
          </a:p>
          <a:p>
            <a:pPr indent="0" lvl="0" marL="0" rtl="0" algn="l">
              <a:spcBef>
                <a:spcPts val="1200"/>
              </a:spcBef>
              <a:spcAft>
                <a:spcPts val="1200"/>
              </a:spcAft>
              <a:buNone/>
            </a:pPr>
            <a:r>
              <a:t/>
            </a:r>
            <a:endParaRPr sz="1400">
              <a:solidFill>
                <a:schemeClr val="lt1"/>
              </a:solidFill>
            </a:endParaRPr>
          </a:p>
        </p:txBody>
      </p:sp>
      <p:sp>
        <p:nvSpPr>
          <p:cNvPr id="183" name="Google Shape;183;p29"/>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100"/>
              <a:t>The Team is not working closely together, both physically and spiritually</a:t>
            </a:r>
            <a:endParaRPr sz="2100">
              <a:solidFill>
                <a:schemeClr val="lt1"/>
              </a:solidFill>
            </a:endParaRPr>
          </a:p>
          <a:p>
            <a:pPr indent="0" lvl="0" marL="0" rtl="0" algn="l">
              <a:spcBef>
                <a:spcPts val="1200"/>
              </a:spcBef>
              <a:spcAft>
                <a:spcPts val="1200"/>
              </a:spcAft>
              <a:buNone/>
            </a:pPr>
            <a:r>
              <a:t/>
            </a:r>
            <a:endParaRPr b="0" sz="14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0"/>
          <p:cNvSpPr txBox="1"/>
          <p:nvPr>
            <p:ph type="title"/>
          </p:nvPr>
        </p:nvSpPr>
        <p:spPr>
          <a:xfrm>
            <a:off x="283100" y="712150"/>
            <a:ext cx="8620500" cy="1019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200"/>
              <a:t>How Scrum can solve those challenges</a:t>
            </a:r>
            <a:endParaRPr sz="3200"/>
          </a:p>
        </p:txBody>
      </p:sp>
      <p:sp>
        <p:nvSpPr>
          <p:cNvPr id="189" name="Google Shape;189;p30"/>
          <p:cNvSpPr/>
          <p:nvPr/>
        </p:nvSpPr>
        <p:spPr>
          <a:xfrm>
            <a:off x="371775" y="1988900"/>
            <a:ext cx="2629500" cy="2244900"/>
          </a:xfrm>
          <a:prstGeom prst="wedgeRectCallout">
            <a:avLst>
              <a:gd fmla="val -20833" name="adj1"/>
              <a:gd fmla="val 62500" name="adj2"/>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0"/>
          <p:cNvSpPr/>
          <p:nvPr/>
        </p:nvSpPr>
        <p:spPr>
          <a:xfrm>
            <a:off x="3210432" y="1988900"/>
            <a:ext cx="2629500" cy="2244900"/>
          </a:xfrm>
          <a:prstGeom prst="wedgeRectCallout">
            <a:avLst>
              <a:gd fmla="val -20833" name="adj1"/>
              <a:gd fmla="val 62500" name="adj2"/>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0"/>
          <p:cNvSpPr/>
          <p:nvPr/>
        </p:nvSpPr>
        <p:spPr>
          <a:xfrm>
            <a:off x="6049089" y="1988900"/>
            <a:ext cx="2629500" cy="2244900"/>
          </a:xfrm>
          <a:prstGeom prst="wedgeRectCallout">
            <a:avLst>
              <a:gd fmla="val -20833" name="adj1"/>
              <a:gd fmla="val 62500" name="adj2"/>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txBox="1"/>
          <p:nvPr>
            <p:ph type="title"/>
          </p:nvPr>
        </p:nvSpPr>
        <p:spPr>
          <a:xfrm>
            <a:off x="61252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In Scrum change is the norm, and requests are re-prioritized at Sprint boundaries</a:t>
            </a:r>
            <a:endParaRPr b="0" sz="1400">
              <a:solidFill>
                <a:schemeClr val="lt1"/>
              </a:solidFill>
            </a:endParaRPr>
          </a:p>
        </p:txBody>
      </p:sp>
      <p:sp>
        <p:nvSpPr>
          <p:cNvPr id="193" name="Google Shape;193;p30"/>
          <p:cNvSpPr txBox="1"/>
          <p:nvPr>
            <p:ph type="title"/>
          </p:nvPr>
        </p:nvSpPr>
        <p:spPr>
          <a:xfrm>
            <a:off x="44797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Scrum ceremonies are built around the concept of early feedback loop</a:t>
            </a:r>
            <a:endParaRPr sz="1400">
              <a:solidFill>
                <a:schemeClr val="lt1"/>
              </a:solidFill>
            </a:endParaRPr>
          </a:p>
        </p:txBody>
      </p:sp>
      <p:sp>
        <p:nvSpPr>
          <p:cNvPr id="194" name="Google Shape;194;p30"/>
          <p:cNvSpPr txBox="1"/>
          <p:nvPr>
            <p:ph type="title"/>
          </p:nvPr>
        </p:nvSpPr>
        <p:spPr>
          <a:xfrm>
            <a:off x="3286625" y="2061900"/>
            <a:ext cx="2481600" cy="20058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100"/>
              <a:t>A Scrum Board helps a team plan their work together and stay focused on the Sprint goal</a:t>
            </a:r>
            <a:endParaRPr b="0" sz="14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pic>
        <p:nvPicPr>
          <p:cNvPr id="199" name="Google Shape;199;p31"/>
          <p:cNvPicPr preferRelativeResize="0"/>
          <p:nvPr/>
        </p:nvPicPr>
        <p:blipFill rotWithShape="1">
          <a:blip r:embed="rId3">
            <a:alphaModFix/>
          </a:blip>
          <a:srcRect b="5329" l="0" r="11111" t="0"/>
          <a:stretch/>
        </p:blipFill>
        <p:spPr>
          <a:xfrm>
            <a:off x="0" y="0"/>
            <a:ext cx="9144000" cy="5143500"/>
          </a:xfrm>
          <a:prstGeom prst="rect">
            <a:avLst/>
          </a:prstGeom>
          <a:noFill/>
          <a:ln>
            <a:noFill/>
          </a:ln>
        </p:spPr>
      </p:pic>
      <p:sp>
        <p:nvSpPr>
          <p:cNvPr id="200" name="Google Shape;200;p31"/>
          <p:cNvSpPr txBox="1"/>
          <p:nvPr>
            <p:ph type="title"/>
          </p:nvPr>
        </p:nvSpPr>
        <p:spPr>
          <a:xfrm>
            <a:off x="2971200" y="1986400"/>
            <a:ext cx="3201600" cy="77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200">
                <a:solidFill>
                  <a:schemeClr val="accent5"/>
                </a:solidFill>
              </a:rPr>
              <a:t>Let’s do it!</a:t>
            </a:r>
            <a:endParaRPr sz="4200">
              <a:solidFill>
                <a:schemeClr val="accent5"/>
              </a:solidFill>
            </a:endParaRPr>
          </a:p>
          <a:p>
            <a:pPr indent="0" lvl="0" marL="0" rtl="0" algn="l">
              <a:spcBef>
                <a:spcPts val="1000"/>
              </a:spcBef>
              <a:spcAft>
                <a:spcPts val="0"/>
              </a:spcAft>
              <a:buNone/>
            </a:pPr>
            <a:r>
              <a:t/>
            </a:r>
            <a:endParaRPr b="0" sz="2100"/>
          </a:p>
          <a:p>
            <a:pPr indent="0" lvl="0" marL="0" rtl="0" algn="l">
              <a:spcBef>
                <a:spcPts val="1000"/>
              </a:spcBef>
              <a:spcAft>
                <a:spcPts val="0"/>
              </a:spcAft>
              <a:buNone/>
            </a:pPr>
            <a:r>
              <a:t/>
            </a:r>
            <a:endParaRPr sz="2100"/>
          </a:p>
          <a:p>
            <a:pPr indent="0" lvl="0" marL="0" rtl="0" algn="l">
              <a:lnSpc>
                <a:spcPct val="115000"/>
              </a:lnSpc>
              <a:spcBef>
                <a:spcPts val="1000"/>
              </a:spcBef>
              <a:spcAft>
                <a:spcPts val="1000"/>
              </a:spcAft>
              <a:buNone/>
            </a:pPr>
            <a:r>
              <a:t/>
            </a:r>
            <a:endParaRPr sz="2400" u="sng">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idx="4294967295" type="title"/>
          </p:nvPr>
        </p:nvSpPr>
        <p:spPr>
          <a:xfrm>
            <a:off x="3645313" y="458150"/>
            <a:ext cx="18534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What is</a:t>
            </a:r>
            <a:endParaRPr sz="2400"/>
          </a:p>
        </p:txBody>
      </p:sp>
      <p:pic>
        <p:nvPicPr>
          <p:cNvPr id="79" name="Google Shape;79;p14"/>
          <p:cNvPicPr preferRelativeResize="0"/>
          <p:nvPr/>
        </p:nvPicPr>
        <p:blipFill>
          <a:blip r:embed="rId3">
            <a:alphaModFix/>
          </a:blip>
          <a:stretch>
            <a:fillRect/>
          </a:stretch>
        </p:blipFill>
        <p:spPr>
          <a:xfrm>
            <a:off x="2108856" y="1345734"/>
            <a:ext cx="4926349" cy="2299625"/>
          </a:xfrm>
          <a:prstGeom prst="rect">
            <a:avLst/>
          </a:prstGeom>
          <a:noFill/>
          <a:ln>
            <a:noFill/>
          </a:ln>
        </p:spPr>
      </p:pic>
      <p:sp>
        <p:nvSpPr>
          <p:cNvPr id="80" name="Google Shape;80;p14"/>
          <p:cNvSpPr txBox="1"/>
          <p:nvPr>
            <p:ph idx="4294967295" type="title"/>
          </p:nvPr>
        </p:nvSpPr>
        <p:spPr>
          <a:xfrm>
            <a:off x="4365615" y="3769175"/>
            <a:ext cx="4128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5"/>
          <p:cNvSpPr txBox="1"/>
          <p:nvPr>
            <p:ph idx="4294967295" type="title"/>
          </p:nvPr>
        </p:nvSpPr>
        <p:spPr>
          <a:xfrm>
            <a:off x="535775" y="712150"/>
            <a:ext cx="5197200" cy="7680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3600">
                <a:solidFill>
                  <a:schemeClr val="dk1"/>
                </a:solidFill>
              </a:rPr>
              <a:t>The Agile Manifesto</a:t>
            </a:r>
            <a:endParaRPr sz="2400"/>
          </a:p>
        </p:txBody>
      </p:sp>
      <p:sp>
        <p:nvSpPr>
          <p:cNvPr id="86" name="Google Shape;86;p15"/>
          <p:cNvSpPr txBox="1"/>
          <p:nvPr>
            <p:ph idx="4294967295" type="title"/>
          </p:nvPr>
        </p:nvSpPr>
        <p:spPr>
          <a:xfrm>
            <a:off x="535775" y="1480150"/>
            <a:ext cx="5197200" cy="3067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0" lang="en" sz="950">
                <a:solidFill>
                  <a:srgbClr val="091E42"/>
                </a:solidFill>
                <a:highlight>
                  <a:srgbClr val="FFFFFF"/>
                </a:highlight>
                <a:latin typeface="Roboto"/>
                <a:ea typeface="Roboto"/>
                <a:cs typeface="Roboto"/>
                <a:sym typeface="Roboto"/>
              </a:rPr>
              <a:t>“We are uncovering better ways of developing software by doing it and helping others do it.</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b="0" lang="en" sz="950">
                <a:solidFill>
                  <a:srgbClr val="091E42"/>
                </a:solidFill>
                <a:highlight>
                  <a:srgbClr val="FFFFFF"/>
                </a:highlight>
                <a:latin typeface="Roboto"/>
                <a:ea typeface="Roboto"/>
                <a:cs typeface="Roboto"/>
                <a:sym typeface="Roboto"/>
              </a:rPr>
              <a:t>Through this work we have come to value:</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Individuals and interactions</a:t>
            </a:r>
            <a:r>
              <a:rPr b="0" lang="en" sz="950">
                <a:solidFill>
                  <a:srgbClr val="091E42"/>
                </a:solidFill>
                <a:highlight>
                  <a:srgbClr val="FFFFFF"/>
                </a:highlight>
                <a:latin typeface="Roboto"/>
                <a:ea typeface="Roboto"/>
                <a:cs typeface="Roboto"/>
                <a:sym typeface="Roboto"/>
              </a:rPr>
              <a:t> over processes and tools</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Working software</a:t>
            </a:r>
            <a:r>
              <a:rPr b="0" lang="en" sz="950">
                <a:solidFill>
                  <a:srgbClr val="091E42"/>
                </a:solidFill>
                <a:highlight>
                  <a:srgbClr val="FFFFFF"/>
                </a:highlight>
                <a:latin typeface="Roboto"/>
                <a:ea typeface="Roboto"/>
                <a:cs typeface="Roboto"/>
                <a:sym typeface="Roboto"/>
              </a:rPr>
              <a:t> over comprehensive documentation</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Customer collaboration</a:t>
            </a:r>
            <a:r>
              <a:rPr b="0" lang="en" sz="950">
                <a:solidFill>
                  <a:srgbClr val="091E42"/>
                </a:solidFill>
                <a:highlight>
                  <a:srgbClr val="FFFFFF"/>
                </a:highlight>
                <a:latin typeface="Roboto"/>
                <a:ea typeface="Roboto"/>
                <a:cs typeface="Roboto"/>
                <a:sym typeface="Roboto"/>
              </a:rPr>
              <a:t> over contract negotiation</a:t>
            </a:r>
            <a:br>
              <a:rPr b="0" lang="en" sz="950">
                <a:solidFill>
                  <a:srgbClr val="091E42"/>
                </a:solidFill>
                <a:highlight>
                  <a:srgbClr val="FFFFFF"/>
                </a:highlight>
                <a:latin typeface="Roboto"/>
                <a:ea typeface="Roboto"/>
                <a:cs typeface="Roboto"/>
                <a:sym typeface="Roboto"/>
              </a:rPr>
            </a:br>
            <a:r>
              <a:rPr lang="en" sz="1250">
                <a:solidFill>
                  <a:srgbClr val="091E42"/>
                </a:solidFill>
                <a:highlight>
                  <a:srgbClr val="FFFFFF"/>
                </a:highlight>
                <a:latin typeface="Roboto"/>
                <a:ea typeface="Roboto"/>
                <a:cs typeface="Roboto"/>
                <a:sym typeface="Roboto"/>
              </a:rPr>
              <a:t>Responding to change</a:t>
            </a:r>
            <a:r>
              <a:rPr b="0" lang="en" sz="950">
                <a:solidFill>
                  <a:srgbClr val="091E42"/>
                </a:solidFill>
                <a:highlight>
                  <a:srgbClr val="FFFFFF"/>
                </a:highlight>
                <a:latin typeface="Roboto"/>
                <a:ea typeface="Roboto"/>
                <a:cs typeface="Roboto"/>
                <a:sym typeface="Roboto"/>
              </a:rPr>
              <a:t> over following a plan</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0"/>
              </a:spcAft>
              <a:buNone/>
            </a:pPr>
            <a:r>
              <a:rPr b="0" lang="en" sz="950">
                <a:solidFill>
                  <a:srgbClr val="091E42"/>
                </a:solidFill>
                <a:highlight>
                  <a:srgbClr val="FFFFFF"/>
                </a:highlight>
                <a:latin typeface="Roboto"/>
                <a:ea typeface="Roboto"/>
                <a:cs typeface="Roboto"/>
                <a:sym typeface="Roboto"/>
              </a:rPr>
              <a:t>That is, while there is value in the items on the right, we value the items on the left more.”</a:t>
            </a:r>
            <a:endParaRPr b="0" sz="950">
              <a:solidFill>
                <a:srgbClr val="091E42"/>
              </a:solidFill>
              <a:highlight>
                <a:srgbClr val="FFFFFF"/>
              </a:highlight>
              <a:latin typeface="Roboto"/>
              <a:ea typeface="Roboto"/>
              <a:cs typeface="Roboto"/>
              <a:sym typeface="Roboto"/>
            </a:endParaRPr>
          </a:p>
          <a:p>
            <a:pPr indent="0" lvl="0" marL="0" rtl="0" algn="l">
              <a:lnSpc>
                <a:spcPct val="115000"/>
              </a:lnSpc>
              <a:spcBef>
                <a:spcPts val="1600"/>
              </a:spcBef>
              <a:spcAft>
                <a:spcPts val="1600"/>
              </a:spcAft>
              <a:buNone/>
            </a:pPr>
            <a:r>
              <a:t/>
            </a:r>
            <a:endParaRPr b="0" sz="1100">
              <a:latin typeface="Lato"/>
              <a:ea typeface="Lato"/>
              <a:cs typeface="Lato"/>
              <a:sym typeface="Lato"/>
            </a:endParaRPr>
          </a:p>
        </p:txBody>
      </p:sp>
      <p:pic>
        <p:nvPicPr>
          <p:cNvPr id="87" name="Google Shape;87;p15"/>
          <p:cNvPicPr preferRelativeResize="0"/>
          <p:nvPr/>
        </p:nvPicPr>
        <p:blipFill>
          <a:blip r:embed="rId3">
            <a:alphaModFix/>
          </a:blip>
          <a:stretch>
            <a:fillRect/>
          </a:stretch>
        </p:blipFill>
        <p:spPr>
          <a:xfrm>
            <a:off x="6354575" y="2571750"/>
            <a:ext cx="2182100" cy="21821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283099" y="712150"/>
            <a:ext cx="86223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a:t>
            </a:r>
            <a:r>
              <a:rPr lang="en">
                <a:solidFill>
                  <a:schemeClr val="accent5"/>
                </a:solidFill>
              </a:rPr>
              <a:t>benefits</a:t>
            </a:r>
            <a:r>
              <a:rPr lang="en"/>
              <a:t> of </a:t>
            </a:r>
            <a:r>
              <a:rPr lang="en">
                <a:solidFill>
                  <a:schemeClr val="accent5"/>
                </a:solidFill>
              </a:rPr>
              <a:t>Business Agility</a:t>
            </a:r>
            <a:r>
              <a:rPr lang="en"/>
              <a:t> over Waterfall to </a:t>
            </a:r>
            <a:r>
              <a:rPr lang="en"/>
              <a:t>WorldVisitz</a:t>
            </a:r>
            <a:r>
              <a:rPr lang="en"/>
              <a:t>.</a:t>
            </a:r>
            <a:endParaRPr/>
          </a:p>
          <a:p>
            <a:pPr indent="0" lvl="0" marL="0" rtl="0" algn="l">
              <a:spcBef>
                <a:spcPts val="1000"/>
              </a:spcBef>
              <a:spcAft>
                <a:spcPts val="1000"/>
              </a:spcAft>
              <a:buNone/>
            </a:pPr>
            <a:r>
              <a:t/>
            </a:r>
            <a:endParaRPr b="0" sz="24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6" name="Shape 96"/>
        <p:cNvGrpSpPr/>
        <p:nvPr/>
      </p:nvGrpSpPr>
      <p:grpSpPr>
        <a:xfrm>
          <a:off x="0" y="0"/>
          <a:ext cx="0" cy="0"/>
          <a:chOff x="0" y="0"/>
          <a:chExt cx="0" cy="0"/>
        </a:xfrm>
      </p:grpSpPr>
      <p:pic>
        <p:nvPicPr>
          <p:cNvPr id="97" name="Google Shape;97;p17"/>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98" name="Google Shape;98;p17"/>
          <p:cNvSpPr txBox="1"/>
          <p:nvPr>
            <p:ph idx="4294967295" type="body"/>
          </p:nvPr>
        </p:nvSpPr>
        <p:spPr>
          <a:xfrm>
            <a:off x="696000" y="725400"/>
            <a:ext cx="68697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300">
                <a:solidFill>
                  <a:schemeClr val="dk1"/>
                </a:solidFill>
                <a:latin typeface="Raleway"/>
                <a:ea typeface="Raleway"/>
                <a:cs typeface="Raleway"/>
                <a:sym typeface="Raleway"/>
              </a:rPr>
              <a:t>Agile</a:t>
            </a:r>
            <a:r>
              <a:rPr b="1" lang="en" sz="1300">
                <a:solidFill>
                  <a:schemeClr val="dk1"/>
                </a:solidFill>
                <a:latin typeface="Raleway"/>
                <a:ea typeface="Raleway"/>
                <a:cs typeface="Raleway"/>
                <a:sym typeface="Raleway"/>
              </a:rPr>
              <a:t> </a:t>
            </a:r>
            <a:r>
              <a:rPr lang="en" sz="1300">
                <a:latin typeface="Raleway"/>
                <a:ea typeface="Raleway"/>
                <a:cs typeface="Raleway"/>
                <a:sym typeface="Raleway"/>
              </a:rPr>
              <a:t>is a more effective solution than Waterfall to WorldVisitz</a:t>
            </a:r>
            <a:r>
              <a:rPr lang="en" sz="1300">
                <a:solidFill>
                  <a:schemeClr val="dk2"/>
                </a:solidFill>
                <a:latin typeface="Raleway"/>
                <a:ea typeface="Raleway"/>
                <a:cs typeface="Raleway"/>
                <a:sym typeface="Raleway"/>
              </a:rPr>
              <a:t>.</a:t>
            </a:r>
            <a:endParaRPr sz="1300">
              <a:latin typeface="Raleway"/>
              <a:ea typeface="Raleway"/>
              <a:cs typeface="Raleway"/>
              <a:sym typeface="Raleway"/>
            </a:endParaRPr>
          </a:p>
          <a:p>
            <a:pPr indent="0" lvl="0" marL="0" rtl="0" algn="l">
              <a:spcBef>
                <a:spcPts val="1600"/>
              </a:spcBef>
              <a:spcAft>
                <a:spcPts val="0"/>
              </a:spcAft>
              <a:buNone/>
            </a:pPr>
            <a:r>
              <a:rPr lang="en" sz="1200">
                <a:solidFill>
                  <a:schemeClr val="dk2"/>
                </a:solidFill>
                <a:latin typeface="Raleway"/>
                <a:ea typeface="Raleway"/>
                <a:cs typeface="Raleway"/>
                <a:sym typeface="Raleway"/>
              </a:rPr>
              <a:t>Here</a:t>
            </a:r>
            <a:r>
              <a:rPr lang="en" sz="1200">
                <a:latin typeface="Raleway"/>
                <a:ea typeface="Raleway"/>
                <a:cs typeface="Raleway"/>
                <a:sym typeface="Raleway"/>
              </a:rPr>
              <a:t>’s a brief comparison of their key differences:</a:t>
            </a:r>
            <a:endParaRPr sz="1200">
              <a:solidFill>
                <a:schemeClr val="dk2"/>
              </a:solidFill>
              <a:latin typeface="Raleway"/>
              <a:ea typeface="Raleway"/>
              <a:cs typeface="Raleway"/>
              <a:sym typeface="Raleway"/>
            </a:endParaRPr>
          </a:p>
          <a:p>
            <a:pPr indent="-311150" lvl="0" marL="457200" rtl="0" algn="l">
              <a:spcBef>
                <a:spcPts val="16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is an incremental and iterative approach; Waterfall is a linear and sequential approach.</a:t>
            </a:r>
            <a:endParaRPr sz="1100">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separates a project into sprints; Waterfall divides a project into phases.</a:t>
            </a:r>
            <a:endParaRPr sz="1100">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helps complete many small projects; Waterfall helps complete one single project.</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introduces a product mindset with a focus on customer satisfaction; Waterfall focuses on successful project delivery</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Requirements are prepared everyday in Agile, while requirements are prepared once at the start in Waterfall</a:t>
            </a:r>
            <a:endParaRPr b="1" sz="1300">
              <a:solidFill>
                <a:schemeClr val="dk1"/>
              </a:solidFill>
              <a:latin typeface="Raleway"/>
              <a:ea typeface="Raleway"/>
              <a:cs typeface="Raleway"/>
              <a:sym typeface="Raleway"/>
            </a:endParaRPr>
          </a:p>
          <a:p>
            <a:pPr indent="0" lvl="0" marL="45720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99" name="Google Shape;99;p17"/>
          <p:cNvPicPr preferRelativeResize="0"/>
          <p:nvPr/>
        </p:nvPicPr>
        <p:blipFill>
          <a:blip r:embed="rId4">
            <a:alphaModFix/>
          </a:blip>
          <a:stretch>
            <a:fillRect/>
          </a:stretch>
        </p:blipFill>
        <p:spPr>
          <a:xfrm>
            <a:off x="5600825" y="459450"/>
            <a:ext cx="1848198" cy="10434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3" name="Shape 103"/>
        <p:cNvGrpSpPr/>
        <p:nvPr/>
      </p:nvGrpSpPr>
      <p:grpSpPr>
        <a:xfrm>
          <a:off x="0" y="0"/>
          <a:ext cx="0" cy="0"/>
          <a:chOff x="0" y="0"/>
          <a:chExt cx="0" cy="0"/>
        </a:xfrm>
      </p:grpSpPr>
      <p:pic>
        <p:nvPicPr>
          <p:cNvPr id="104" name="Google Shape;104;p18"/>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05" name="Google Shape;105;p18"/>
          <p:cNvSpPr txBox="1"/>
          <p:nvPr>
            <p:ph idx="4294967295" type="body"/>
          </p:nvPr>
        </p:nvSpPr>
        <p:spPr>
          <a:xfrm>
            <a:off x="703925" y="-439675"/>
            <a:ext cx="6869700" cy="3327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sz="1200">
              <a:latin typeface="Raleway"/>
              <a:ea typeface="Raleway"/>
              <a:cs typeface="Raleway"/>
              <a:sym typeface="Raleway"/>
            </a:endParaRPr>
          </a:p>
          <a:p>
            <a:pPr indent="0" lvl="0" marL="0" rtl="0" algn="l">
              <a:spcBef>
                <a:spcPts val="1600"/>
              </a:spcBef>
              <a:spcAft>
                <a:spcPts val="0"/>
              </a:spcAft>
              <a:buNone/>
            </a:pPr>
            <a:r>
              <a:t/>
            </a:r>
            <a:endParaRPr sz="1200">
              <a:latin typeface="Raleway"/>
              <a:ea typeface="Raleway"/>
              <a:cs typeface="Raleway"/>
              <a:sym typeface="Raleway"/>
            </a:endParaRPr>
          </a:p>
          <a:p>
            <a:pPr indent="-311150" lvl="0" marL="457200" rtl="0" algn="l">
              <a:spcBef>
                <a:spcPts val="16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allows requirement changes at any time; Waterfall avoids scope changes once the project starts</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Testing is performed concurrently with development in Agile; testing phase comes only after the build phase in a Waterfall project</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Test teams in Agile can take part in requirements change; test teams in Waterfall do not get involved in requirements change</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Agile enables the project team to operate without a dedicated project manager; Waterfall requires a project manager who plays an essential role in every phase.</a:t>
            </a:r>
            <a:endParaRPr b="1" sz="1300">
              <a:solidFill>
                <a:schemeClr val="dk1"/>
              </a:solidFill>
              <a:latin typeface="Raleway"/>
              <a:ea typeface="Raleway"/>
              <a:cs typeface="Raleway"/>
              <a:sym typeface="Raleway"/>
            </a:endParaRPr>
          </a:p>
          <a:p>
            <a:pPr indent="0" lvl="0" marL="45720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106" name="Google Shape;106;p18"/>
          <p:cNvPicPr preferRelativeResize="0"/>
          <p:nvPr/>
        </p:nvPicPr>
        <p:blipFill>
          <a:blip r:embed="rId4">
            <a:alphaModFix/>
          </a:blip>
          <a:stretch>
            <a:fillRect/>
          </a:stretch>
        </p:blipFill>
        <p:spPr>
          <a:xfrm>
            <a:off x="2702762" y="2888225"/>
            <a:ext cx="2963325" cy="1655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descr="Screen Shot 2015-11-20 at 9.47.21 AM.png" id="111" name="Google Shape;111;p19"/>
          <p:cNvPicPr preferRelativeResize="0"/>
          <p:nvPr/>
        </p:nvPicPr>
        <p:blipFill rotWithShape="1">
          <a:blip r:embed="rId3">
            <a:alphaModFix/>
          </a:blip>
          <a:srcRect b="0" l="4413" r="4404" t="0"/>
          <a:stretch/>
        </p:blipFill>
        <p:spPr>
          <a:xfrm>
            <a:off x="0" y="0"/>
            <a:ext cx="9144000" cy="5143504"/>
          </a:xfrm>
          <a:prstGeom prst="rect">
            <a:avLst/>
          </a:prstGeom>
          <a:noFill/>
          <a:ln>
            <a:noFill/>
          </a:ln>
        </p:spPr>
      </p:pic>
      <p:sp>
        <p:nvSpPr>
          <p:cNvPr id="112" name="Google Shape;112;p19"/>
          <p:cNvSpPr txBox="1"/>
          <p:nvPr>
            <p:ph type="title"/>
          </p:nvPr>
        </p:nvSpPr>
        <p:spPr>
          <a:xfrm>
            <a:off x="227528" y="164466"/>
            <a:ext cx="6244200" cy="3835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300"/>
              <a:t>Using </a:t>
            </a:r>
            <a:r>
              <a:rPr lang="en" sz="4300">
                <a:solidFill>
                  <a:schemeClr val="dk1"/>
                </a:solidFill>
              </a:rPr>
              <a:t>Agile allows WorldVisitz to improve application delivery</a:t>
            </a:r>
            <a:r>
              <a:rPr lang="en" sz="4300"/>
              <a:t> over Waterfall.</a:t>
            </a:r>
            <a:endParaRPr sz="4300"/>
          </a:p>
          <a:p>
            <a:pPr indent="0" lvl="0" marL="0" rtl="0" algn="l">
              <a:spcBef>
                <a:spcPts val="0"/>
              </a:spcBef>
              <a:spcAft>
                <a:spcPts val="0"/>
              </a:spcAft>
              <a:buNone/>
            </a:pPr>
            <a:r>
              <a:t/>
            </a:r>
            <a:endParaRPr sz="4300"/>
          </a:p>
          <a:p>
            <a:pPr indent="0" lvl="0" marL="0" rtl="0" algn="l">
              <a:spcBef>
                <a:spcPts val="0"/>
              </a:spcBef>
              <a:spcAft>
                <a:spcPts val="0"/>
              </a:spcAft>
              <a:buNone/>
            </a:pPr>
            <a:r>
              <a:rPr lang="en" sz="4300"/>
              <a:t>Here’s some practical examples…</a:t>
            </a:r>
            <a:endParaRPr sz="4300"/>
          </a:p>
          <a:p>
            <a:pPr indent="0" lvl="0" marL="0" rtl="0" algn="l">
              <a:spcBef>
                <a:spcPts val="0"/>
              </a:spcBef>
              <a:spcAft>
                <a:spcPts val="0"/>
              </a:spcAft>
              <a:buNone/>
            </a:pPr>
            <a:r>
              <a:t/>
            </a:r>
            <a:endParaRPr sz="43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6" name="Shape 116"/>
        <p:cNvGrpSpPr/>
        <p:nvPr/>
      </p:nvGrpSpPr>
      <p:grpSpPr>
        <a:xfrm>
          <a:off x="0" y="0"/>
          <a:ext cx="0" cy="0"/>
          <a:chOff x="0" y="0"/>
          <a:chExt cx="0" cy="0"/>
        </a:xfrm>
      </p:grpSpPr>
      <p:pic>
        <p:nvPicPr>
          <p:cNvPr id="117" name="Google Shape;117;p20"/>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18" name="Google Shape;118;p20"/>
          <p:cNvSpPr txBox="1"/>
          <p:nvPr>
            <p:ph idx="4294967295" type="body"/>
          </p:nvPr>
        </p:nvSpPr>
        <p:spPr>
          <a:xfrm>
            <a:off x="688050" y="388850"/>
            <a:ext cx="6869700" cy="3327900"/>
          </a:xfrm>
          <a:prstGeom prst="rect">
            <a:avLst/>
          </a:prstGeom>
        </p:spPr>
        <p:txBody>
          <a:bodyPr anchorCtr="0" anchor="t" bIns="91425" lIns="91425" spcFirstLastPara="1" rIns="91425" wrap="square" tIns="91425">
            <a:noAutofit/>
          </a:bodyPr>
          <a:lstStyle/>
          <a:p>
            <a:pPr indent="-311150" lvl="0" marL="457200" rtl="0" algn="l">
              <a:spcBef>
                <a:spcPts val="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Customer feedback is received late, in market testing and after product launch</a:t>
            </a:r>
            <a:endParaRPr b="1" sz="13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The original formulation of the first of the Agile principles says, "</a:t>
            </a:r>
            <a:r>
              <a:rPr b="1" i="1" lang="en" sz="1200">
                <a:latin typeface="Raleway"/>
                <a:ea typeface="Raleway"/>
                <a:cs typeface="Raleway"/>
                <a:sym typeface="Raleway"/>
              </a:rPr>
              <a:t>our highest priority is to satisfy the customer through early and continuous delivery of valuable software</a:t>
            </a:r>
            <a:r>
              <a:rPr lang="en" sz="1200">
                <a:latin typeface="Raleway"/>
                <a:ea typeface="Raleway"/>
                <a:cs typeface="Raleway"/>
                <a:sym typeface="Raleway"/>
              </a:rPr>
              <a:t>"</a:t>
            </a:r>
            <a:endParaRPr b="1" sz="1300">
              <a:solidFill>
                <a:schemeClr val="dk1"/>
              </a:solidFill>
              <a:latin typeface="Raleway"/>
              <a:ea typeface="Raleway"/>
              <a:cs typeface="Raleway"/>
              <a:sym typeface="Raleway"/>
            </a:endParaRPr>
          </a:p>
          <a:p>
            <a:pPr indent="0" lvl="0" marL="0" rtl="0" algn="l">
              <a:spcBef>
                <a:spcPts val="1000"/>
              </a:spcBef>
              <a:spcAft>
                <a:spcPts val="1000"/>
              </a:spcAft>
              <a:buNone/>
            </a:pPr>
            <a:r>
              <a:t/>
            </a:r>
            <a:endParaRPr b="1" sz="1100">
              <a:solidFill>
                <a:schemeClr val="dk1"/>
              </a:solidFill>
              <a:latin typeface="Raleway"/>
              <a:ea typeface="Raleway"/>
              <a:cs typeface="Raleway"/>
              <a:sym typeface="Raleway"/>
            </a:endParaRPr>
          </a:p>
        </p:txBody>
      </p:sp>
      <p:pic>
        <p:nvPicPr>
          <p:cNvPr id="119" name="Google Shape;119;p20"/>
          <p:cNvPicPr preferRelativeResize="0"/>
          <p:nvPr/>
        </p:nvPicPr>
        <p:blipFill>
          <a:blip r:embed="rId4">
            <a:alphaModFix/>
          </a:blip>
          <a:stretch>
            <a:fillRect/>
          </a:stretch>
        </p:blipFill>
        <p:spPr>
          <a:xfrm>
            <a:off x="2284652" y="1681225"/>
            <a:ext cx="3799526" cy="25574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3" name="Shape 123"/>
        <p:cNvGrpSpPr/>
        <p:nvPr/>
      </p:nvGrpSpPr>
      <p:grpSpPr>
        <a:xfrm>
          <a:off x="0" y="0"/>
          <a:ext cx="0" cy="0"/>
          <a:chOff x="0" y="0"/>
          <a:chExt cx="0" cy="0"/>
        </a:xfrm>
      </p:grpSpPr>
      <p:pic>
        <p:nvPicPr>
          <p:cNvPr id="124" name="Google Shape;124;p21"/>
          <p:cNvPicPr preferRelativeResize="0"/>
          <p:nvPr/>
        </p:nvPicPr>
        <p:blipFill>
          <a:blip r:embed="rId3">
            <a:alphaModFix/>
          </a:blip>
          <a:stretch>
            <a:fillRect/>
          </a:stretch>
        </p:blipFill>
        <p:spPr>
          <a:xfrm>
            <a:off x="190325" y="93725"/>
            <a:ext cx="7988201" cy="4818049"/>
          </a:xfrm>
          <a:prstGeom prst="rect">
            <a:avLst/>
          </a:prstGeom>
          <a:noFill/>
          <a:ln>
            <a:noFill/>
          </a:ln>
        </p:spPr>
      </p:pic>
      <p:sp>
        <p:nvSpPr>
          <p:cNvPr id="125" name="Google Shape;125;p21"/>
          <p:cNvSpPr txBox="1"/>
          <p:nvPr>
            <p:ph idx="4294967295" type="body"/>
          </p:nvPr>
        </p:nvSpPr>
        <p:spPr>
          <a:xfrm>
            <a:off x="722400" y="54075"/>
            <a:ext cx="6543000" cy="327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t/>
            </a:r>
            <a:endParaRPr b="1" sz="1300">
              <a:solidFill>
                <a:schemeClr val="dk1"/>
              </a:solidFill>
              <a:latin typeface="Raleway"/>
              <a:ea typeface="Raleway"/>
              <a:cs typeface="Raleway"/>
              <a:sym typeface="Raleway"/>
            </a:endParaRPr>
          </a:p>
          <a:p>
            <a:pPr indent="-311150" lvl="0" marL="457200" rtl="0" algn="l">
              <a:spcBef>
                <a:spcPts val="1000"/>
              </a:spcBef>
              <a:spcAft>
                <a:spcPts val="0"/>
              </a:spcAft>
              <a:buClr>
                <a:schemeClr val="dk1"/>
              </a:buClr>
              <a:buSzPts val="1300"/>
              <a:buFont typeface="Raleway"/>
              <a:buChar char="➔"/>
            </a:pPr>
            <a:r>
              <a:rPr b="1" lang="en" sz="1300">
                <a:solidFill>
                  <a:schemeClr val="dk1"/>
                </a:solidFill>
                <a:latin typeface="Raleway"/>
                <a:ea typeface="Raleway"/>
                <a:cs typeface="Raleway"/>
                <a:sym typeface="Raleway"/>
              </a:rPr>
              <a:t>Work is primary planned by a single person that also assigns it to individuals based on preference</a:t>
            </a:r>
            <a:endParaRPr b="1" sz="1300">
              <a:solidFill>
                <a:schemeClr val="dk1"/>
              </a:solidFill>
              <a:latin typeface="Raleway"/>
              <a:ea typeface="Raleway"/>
              <a:cs typeface="Raleway"/>
              <a:sym typeface="Raleway"/>
            </a:endParaRPr>
          </a:p>
          <a:p>
            <a:pPr indent="0" lvl="0" marL="0" rtl="0" algn="l">
              <a:spcBef>
                <a:spcPts val="1000"/>
              </a:spcBef>
              <a:spcAft>
                <a:spcPts val="0"/>
              </a:spcAft>
              <a:buNone/>
            </a:pPr>
            <a:r>
              <a:rPr lang="en" sz="1200">
                <a:latin typeface="Raleway"/>
                <a:ea typeface="Raleway"/>
                <a:cs typeface="Raleway"/>
                <a:sym typeface="Raleway"/>
              </a:rPr>
              <a:t>The 17 fathers of Agile stated that "</a:t>
            </a:r>
            <a:r>
              <a:rPr b="1" i="1" lang="en" sz="1200">
                <a:latin typeface="Raleway"/>
                <a:ea typeface="Raleway"/>
                <a:cs typeface="Raleway"/>
                <a:sym typeface="Raleway"/>
              </a:rPr>
              <a:t>the best architectures, requirements, and designs emerge from self-organizing teams</a:t>
            </a:r>
            <a:r>
              <a:rPr lang="en" sz="1200">
                <a:latin typeface="Raleway"/>
                <a:ea typeface="Raleway"/>
                <a:cs typeface="Raleway"/>
                <a:sym typeface="Raleway"/>
              </a:rPr>
              <a:t>"</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0"/>
              </a:spcAft>
              <a:buNone/>
            </a:pPr>
            <a:r>
              <a:t/>
            </a:r>
            <a:endParaRPr sz="1200">
              <a:latin typeface="Raleway"/>
              <a:ea typeface="Raleway"/>
              <a:cs typeface="Raleway"/>
              <a:sym typeface="Raleway"/>
            </a:endParaRPr>
          </a:p>
          <a:p>
            <a:pPr indent="0" lvl="0" marL="0" rtl="0" algn="l">
              <a:spcBef>
                <a:spcPts val="1000"/>
              </a:spcBef>
              <a:spcAft>
                <a:spcPts val="1000"/>
              </a:spcAft>
              <a:buNone/>
            </a:pPr>
            <a:r>
              <a:t/>
            </a:r>
            <a:endParaRPr b="1" sz="1300">
              <a:solidFill>
                <a:schemeClr val="dk1"/>
              </a:solidFill>
              <a:latin typeface="Raleway"/>
              <a:ea typeface="Raleway"/>
              <a:cs typeface="Raleway"/>
              <a:sym typeface="Raleway"/>
            </a:endParaRPr>
          </a:p>
        </p:txBody>
      </p:sp>
      <p:pic>
        <p:nvPicPr>
          <p:cNvPr id="126" name="Google Shape;126;p21"/>
          <p:cNvPicPr preferRelativeResize="0"/>
          <p:nvPr/>
        </p:nvPicPr>
        <p:blipFill>
          <a:blip r:embed="rId4">
            <a:alphaModFix/>
          </a:blip>
          <a:stretch>
            <a:fillRect/>
          </a:stretch>
        </p:blipFill>
        <p:spPr>
          <a:xfrm>
            <a:off x="1881437" y="1959000"/>
            <a:ext cx="4605976" cy="249395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